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7" r:id="rId6"/>
    <p:sldId id="268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130" autoAdjust="0"/>
  </p:normalViewPr>
  <p:slideViewPr>
    <p:cSldViewPr snapToGrid="0">
      <p:cViewPr varScale="1">
        <p:scale>
          <a:sx n="50" d="100"/>
          <a:sy n="50" d="100"/>
        </p:scale>
        <p:origin x="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E483F-90E9-4C1A-9AD5-8FE1DA777EC3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16A65-6123-4658-84EF-374119E555D5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23850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Referencing Sources</a:t>
            </a:r>
            <a:r>
              <a:rPr lang="en-NZ" dirty="0" smtClean="0"/>
              <a:t>:</a:t>
            </a:r>
          </a:p>
          <a:p>
            <a:endParaRPr lang="en-NZ" dirty="0" smtClean="0"/>
          </a:p>
          <a:p>
            <a:r>
              <a:rPr lang="en-NZ" smtClean="0"/>
              <a:t>OPEN REFME</a:t>
            </a:r>
            <a:endParaRPr lang="en-NZ" dirty="0" smtClean="0"/>
          </a:p>
          <a:p>
            <a:endParaRPr lang="en-NZ" dirty="0" smtClean="0"/>
          </a:p>
          <a:p>
            <a:r>
              <a:rPr lang="en-NZ" dirty="0" smtClean="0"/>
              <a:t>Plagiarism.org – for information on plagiarism</a:t>
            </a:r>
          </a:p>
          <a:p>
            <a:r>
              <a:rPr lang="en-NZ" dirty="0" smtClean="0"/>
              <a:t>Owll.massey – how to reference</a:t>
            </a:r>
          </a:p>
          <a:p>
            <a:r>
              <a:rPr lang="en-NZ" dirty="0" smtClean="0"/>
              <a:t>Citethis</a:t>
            </a:r>
            <a:r>
              <a:rPr lang="en-NZ" baseline="0" dirty="0" smtClean="0"/>
              <a:t>forme – next side</a:t>
            </a:r>
            <a:endParaRPr lang="en-NZ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6A65-6123-4658-84EF-374119E555D5}" type="slidenum">
              <a:rPr lang="en-NZ" smtClean="0"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69413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This will make a reference list for</a:t>
            </a:r>
            <a:r>
              <a:rPr lang="en-NZ" baseline="0" dirty="0" smtClean="0"/>
              <a:t> you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6A65-6123-4658-84EF-374119E555D5}" type="slidenum">
              <a:rPr lang="en-NZ" smtClean="0"/>
              <a:t>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31434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This is how to reference. You</a:t>
            </a:r>
            <a:r>
              <a:rPr lang="en-NZ" baseline="0" dirty="0" smtClean="0"/>
              <a:t> can do it for science but may be different depending on the subject.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6A65-6123-4658-84EF-374119E555D5}" type="slidenum">
              <a:rPr lang="en-NZ" smtClean="0"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22370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You will have to submitted your</a:t>
            </a:r>
            <a:r>
              <a:rPr lang="en-NZ" baseline="0" dirty="0" smtClean="0"/>
              <a:t> work to turnitin from next year and you WILL get caught cheating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6A65-6123-4658-84EF-374119E555D5}" type="slidenum">
              <a:rPr lang="en-NZ" smtClean="0"/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75360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Click on the assignment</a:t>
            </a:r>
            <a:r>
              <a:rPr lang="en-NZ" baseline="0" dirty="0" smtClean="0"/>
              <a:t> button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6A65-6123-4658-84EF-374119E555D5}" type="slidenum">
              <a:rPr lang="en-NZ" smtClean="0"/>
              <a:t>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27956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mtClean="0"/>
              <a:t>Use 7% </a:t>
            </a:r>
            <a:r>
              <a:rPr lang="en-NZ" dirty="0" smtClean="0"/>
              <a:t>as an example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6A65-6123-4658-84EF-374119E555D5}" type="slidenum">
              <a:rPr lang="en-NZ" smtClean="0"/>
              <a:t>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00203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7% copied</a:t>
            </a:r>
            <a:r>
              <a:rPr lang="en-NZ" baseline="0" dirty="0" smtClean="0"/>
              <a:t> – it would have been better to reference this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6A65-6123-4658-84EF-374119E555D5}" type="slidenum">
              <a:rPr lang="en-NZ" smtClean="0"/>
              <a:t>10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23117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I can see what he copied from his friend assignment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6A65-6123-4658-84EF-374119E555D5}" type="slidenum">
              <a:rPr lang="en-NZ" smtClean="0"/>
              <a:t>11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80171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29% copied and no references – NOT OKAY</a:t>
            </a:r>
          </a:p>
          <a:p>
            <a:endParaRPr lang="en-NZ" dirty="0" smtClean="0"/>
          </a:p>
          <a:p>
            <a:r>
              <a:rPr lang="en-NZ" dirty="0" smtClean="0"/>
              <a:t>10%</a:t>
            </a:r>
            <a:r>
              <a:rPr lang="en-NZ" baseline="0" dirty="0" smtClean="0"/>
              <a:t> from his mate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16A65-6123-4658-84EF-374119E555D5}" type="slidenum">
              <a:rPr lang="en-NZ" smtClean="0"/>
              <a:t>12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8948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299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47611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2569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8072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4158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9691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28908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08409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80697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3894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15430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6591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9937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3496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01801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85867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09307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8FDCA31-5908-495F-A9B5-D6FFF9AEEE91}" type="datetimeFigureOut">
              <a:rPr lang="en-NZ" smtClean="0"/>
              <a:t>11/05/2015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0983908-5E7F-43D6-AB71-5C8FB7EB616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139321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lagiarism.org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giarism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citethisforme.com/" TargetMode="External"/><Relationship Id="rId4" Type="http://schemas.openxmlformats.org/officeDocument/2006/relationships/hyperlink" Target="http://owll.massey.ac.nz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1026" name="Picture 2" descr="Plagiarism.org - Best Practices for Ensuring Originality in Written Wor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52246213"/>
            <a:ext cx="41910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552701" y="1009651"/>
            <a:ext cx="8286750" cy="2834216"/>
          </a:xfrm>
        </p:spPr>
        <p:txBody>
          <a:bodyPr/>
          <a:lstStyle/>
          <a:p>
            <a:endParaRPr lang="en-NZ" dirty="0"/>
          </a:p>
        </p:txBody>
      </p:sp>
      <p:pic>
        <p:nvPicPr>
          <p:cNvPr id="8" name="Picture 6" descr="Plagiarism.org - Best Practices for Ensuring Originality in Written 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1" y="2257689"/>
            <a:ext cx="9046829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" y="4200525"/>
            <a:ext cx="4329113" cy="2401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326" y="98691"/>
            <a:ext cx="4081462" cy="223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7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986867"/>
            <a:ext cx="8534400" cy="1507067"/>
          </a:xfrm>
        </p:spPr>
        <p:txBody>
          <a:bodyPr/>
          <a:lstStyle/>
          <a:p>
            <a:r>
              <a:rPr lang="en-NZ" dirty="0" smtClean="0"/>
              <a:t>Note the side bar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11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0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See what you have taken from other peers work and even the original source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9" y="0"/>
            <a:ext cx="1217145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2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2370668"/>
          </a:xfrm>
        </p:spPr>
        <p:txBody>
          <a:bodyPr/>
          <a:lstStyle/>
          <a:p>
            <a:r>
              <a:rPr lang="en-NZ" dirty="0" smtClean="0"/>
              <a:t>NOT okay!!!!!</a:t>
            </a:r>
            <a:br>
              <a:rPr lang="en-NZ" dirty="0" smtClean="0"/>
            </a:br>
            <a:r>
              <a:rPr lang="en-NZ" dirty="0" smtClean="0"/>
              <a:t>Turnitin looks at the whole internet, not just your class or school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8640" y="0"/>
            <a:ext cx="11055549" cy="466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9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Summary of Plagiarism  </a:t>
            </a:r>
            <a:endParaRPr lang="en-NZ" dirty="0"/>
          </a:p>
        </p:txBody>
      </p:sp>
      <p:pic>
        <p:nvPicPr>
          <p:cNvPr id="4" name="Plagiarism Explained by Common Craft (VIDEO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8313" y="685800"/>
            <a:ext cx="6426200" cy="3614738"/>
          </a:xfrm>
        </p:spPr>
      </p:pic>
    </p:spTree>
    <p:extLst>
      <p:ext uri="{BB962C8B-B14F-4D97-AF65-F5344CB8AC3E}">
        <p14:creationId xmlns:p14="http://schemas.microsoft.com/office/powerpoint/2010/main" val="185707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/>
              <a:t>WHAT IS PLAGIARISM?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sz="3200" dirty="0">
                <a:solidFill>
                  <a:schemeClr val="tx1"/>
                </a:solidFill>
              </a:rPr>
              <a:t>Many people think of plagiarism as copying another's work or borrowing someone else's original ideas. But terms like "copying" and "borrowing" can disguise the seriousness of the offense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498" y="3755666"/>
            <a:ext cx="4260687" cy="29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3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/>
              <a:t>DICTIONARY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sz="2800" dirty="0">
                <a:solidFill>
                  <a:schemeClr val="tx1"/>
                </a:solidFill>
              </a:rPr>
              <a:t>to steal and pass off (the ideas or words of another) as one's own</a:t>
            </a:r>
          </a:p>
          <a:p>
            <a:r>
              <a:rPr lang="en-NZ" sz="2800" dirty="0">
                <a:solidFill>
                  <a:schemeClr val="tx1"/>
                </a:solidFill>
              </a:rPr>
              <a:t>to use (another's production) without crediting the source</a:t>
            </a:r>
          </a:p>
          <a:p>
            <a:r>
              <a:rPr lang="en-NZ" sz="2800" dirty="0">
                <a:solidFill>
                  <a:schemeClr val="tx1"/>
                </a:solidFill>
              </a:rPr>
              <a:t>to commit literary theft</a:t>
            </a:r>
          </a:p>
          <a:p>
            <a:r>
              <a:rPr lang="en-NZ" sz="2800" dirty="0">
                <a:solidFill>
                  <a:schemeClr val="tx1"/>
                </a:solidFill>
              </a:rPr>
              <a:t>to present as new and original an idea or product derived from an existing source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270" y="4311639"/>
            <a:ext cx="3860832" cy="2428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433" y="244345"/>
            <a:ext cx="33147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8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MORE INFORMATION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NZ" sz="3600" dirty="0">
                <a:solidFill>
                  <a:schemeClr val="tx1"/>
                </a:solidFill>
                <a:hlinkClick r:id="rId3"/>
              </a:rPr>
              <a:t>http://</a:t>
            </a:r>
            <a:r>
              <a:rPr lang="en-NZ" sz="3600" dirty="0" smtClean="0">
                <a:solidFill>
                  <a:schemeClr val="tx1"/>
                </a:solidFill>
                <a:hlinkClick r:id="rId3"/>
              </a:rPr>
              <a:t>www.plagiarism.org</a:t>
            </a:r>
            <a:endParaRPr lang="en-NZ" sz="3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NZ" sz="3600" dirty="0" smtClean="0">
              <a:solidFill>
                <a:schemeClr val="tx1"/>
              </a:solidFill>
            </a:endParaRPr>
          </a:p>
          <a:p>
            <a:r>
              <a:rPr lang="en-NZ" sz="3600" dirty="0">
                <a:solidFill>
                  <a:schemeClr val="tx1"/>
                </a:solidFill>
                <a:hlinkClick r:id="rId4"/>
              </a:rPr>
              <a:t>https://</a:t>
            </a:r>
            <a:r>
              <a:rPr lang="en-NZ" sz="3600" dirty="0" smtClean="0">
                <a:solidFill>
                  <a:schemeClr val="tx1"/>
                </a:solidFill>
                <a:hlinkClick r:id="rId4"/>
              </a:rPr>
              <a:t>www.refme.com </a:t>
            </a:r>
          </a:p>
          <a:p>
            <a:pPr lvl="2"/>
            <a:r>
              <a:rPr lang="en-NZ" sz="3200" dirty="0" smtClean="0">
                <a:solidFill>
                  <a:schemeClr val="tx1"/>
                </a:solidFill>
                <a:hlinkClick r:id="rId4"/>
              </a:rPr>
              <a:t>scan </a:t>
            </a:r>
            <a:r>
              <a:rPr lang="en-NZ" sz="3200" dirty="0" smtClean="0">
                <a:solidFill>
                  <a:schemeClr val="tx1"/>
                </a:solidFill>
                <a:hlinkClick r:id="rId4"/>
              </a:rPr>
              <a:t>the barcode </a:t>
            </a:r>
          </a:p>
          <a:p>
            <a:r>
              <a:rPr lang="en-NZ" sz="3600" dirty="0" smtClean="0">
                <a:solidFill>
                  <a:schemeClr val="tx1"/>
                </a:solidFill>
                <a:hlinkClick r:id="rId4"/>
              </a:rPr>
              <a:t>http</a:t>
            </a:r>
            <a:r>
              <a:rPr lang="en-NZ" sz="3600" dirty="0">
                <a:solidFill>
                  <a:schemeClr val="tx1"/>
                </a:solidFill>
                <a:hlinkClick r:id="rId4"/>
              </a:rPr>
              <a:t>://</a:t>
            </a:r>
            <a:r>
              <a:rPr lang="en-NZ" sz="3600" dirty="0" smtClean="0">
                <a:solidFill>
                  <a:schemeClr val="tx1"/>
                </a:solidFill>
                <a:hlinkClick r:id="rId4"/>
              </a:rPr>
              <a:t>owll.massey.ac.nz</a:t>
            </a:r>
            <a:endParaRPr lang="en-NZ" sz="3600" dirty="0">
              <a:solidFill>
                <a:schemeClr val="tx1"/>
              </a:solidFill>
            </a:endParaRPr>
          </a:p>
          <a:p>
            <a:r>
              <a:rPr lang="en-NZ" sz="3600" dirty="0">
                <a:solidFill>
                  <a:schemeClr val="tx1"/>
                </a:solidFill>
                <a:hlinkClick r:id="rId5"/>
              </a:rPr>
              <a:t>https://www.citethisforme.com</a:t>
            </a:r>
            <a:r>
              <a:rPr lang="en-NZ" sz="3600" dirty="0" smtClean="0">
                <a:solidFill>
                  <a:schemeClr val="tx1"/>
                </a:solidFill>
                <a:hlinkClick r:id="rId5"/>
              </a:rPr>
              <a:t>/</a:t>
            </a:r>
            <a:endParaRPr lang="en-NZ" sz="3600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499535"/>
            <a:ext cx="3372142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8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45" y="5702004"/>
            <a:ext cx="11173130" cy="1155996"/>
          </a:xfrm>
        </p:spPr>
        <p:txBody>
          <a:bodyPr>
            <a:normAutofit/>
          </a:bodyPr>
          <a:lstStyle/>
          <a:p>
            <a:r>
              <a:rPr lang="en-NZ" sz="2800" dirty="0" smtClean="0"/>
              <a:t>- It will make a reference list for you, but you still need to reference in the written text – e.g. Wikipedia </a:t>
            </a:r>
            <a:endParaRPr lang="en-NZ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95" y="0"/>
            <a:ext cx="11173130" cy="57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1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7" y="5370563"/>
            <a:ext cx="8534400" cy="1507067"/>
          </a:xfrm>
        </p:spPr>
        <p:txBody>
          <a:bodyPr/>
          <a:lstStyle/>
          <a:p>
            <a:r>
              <a:rPr lang="en-NZ" dirty="0" smtClean="0"/>
              <a:t>How to reference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974" y="2212735"/>
            <a:ext cx="4219575" cy="4176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237" y="1815141"/>
            <a:ext cx="5938837" cy="3952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860" y="111415"/>
            <a:ext cx="10158836" cy="16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0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9659938" cy="2142068"/>
          </a:xfrm>
        </p:spPr>
        <p:txBody>
          <a:bodyPr>
            <a:normAutofit/>
          </a:bodyPr>
          <a:lstStyle/>
          <a:p>
            <a:r>
              <a:rPr lang="en-NZ" dirty="0" smtClean="0"/>
              <a:t>Turnitin (Stratus)</a:t>
            </a:r>
            <a:br>
              <a:rPr lang="en-NZ" dirty="0" smtClean="0"/>
            </a:br>
            <a:r>
              <a:rPr lang="en-NZ" dirty="0" smtClean="0"/>
              <a:t>Google classroom – revision history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0063" y="289249"/>
            <a:ext cx="6295617" cy="46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5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9865"/>
            <a:ext cx="12192000" cy="54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9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-18196"/>
            <a:ext cx="11353800" cy="68713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96314" y="4646141"/>
            <a:ext cx="1569308" cy="234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Rectangle 5"/>
          <p:cNvSpPr/>
          <p:nvPr/>
        </p:nvSpPr>
        <p:spPr>
          <a:xfrm>
            <a:off x="1388073" y="5067184"/>
            <a:ext cx="704335" cy="421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Rectangle 6"/>
          <p:cNvSpPr/>
          <p:nvPr/>
        </p:nvSpPr>
        <p:spPr>
          <a:xfrm>
            <a:off x="1348944" y="5572441"/>
            <a:ext cx="704335" cy="421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8" name="Rectangle 7"/>
          <p:cNvSpPr/>
          <p:nvPr/>
        </p:nvSpPr>
        <p:spPr>
          <a:xfrm>
            <a:off x="1348943" y="6012361"/>
            <a:ext cx="704335" cy="336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9" name="Rectangle 8"/>
          <p:cNvSpPr/>
          <p:nvPr/>
        </p:nvSpPr>
        <p:spPr>
          <a:xfrm>
            <a:off x="1348946" y="6458009"/>
            <a:ext cx="704335" cy="421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9180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127</TotalTime>
  <Words>279</Words>
  <Application>Microsoft Office PowerPoint</Application>
  <PresentationFormat>Widescreen</PresentationFormat>
  <Paragraphs>47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Century Gothic</vt:lpstr>
      <vt:lpstr>Wingdings 3</vt:lpstr>
      <vt:lpstr>Slice</vt:lpstr>
      <vt:lpstr>PowerPoint Presentation</vt:lpstr>
      <vt:lpstr>WHAT IS PLAGIARISM?</vt:lpstr>
      <vt:lpstr>DICTIONARY</vt:lpstr>
      <vt:lpstr>MORE INFORMATION</vt:lpstr>
      <vt:lpstr>- It will make a reference list for you, but you still need to reference in the written text – e.g. Wikipedia </vt:lpstr>
      <vt:lpstr>How to reference </vt:lpstr>
      <vt:lpstr>Turnitin (Stratus) Google classroom – revision history</vt:lpstr>
      <vt:lpstr>PowerPoint Presentation</vt:lpstr>
      <vt:lpstr>PowerPoint Presentation</vt:lpstr>
      <vt:lpstr>Note the side bar</vt:lpstr>
      <vt:lpstr>See what you have taken from other peers work and even the original source </vt:lpstr>
      <vt:lpstr>NOT okay!!!!! Turnitin looks at the whole internet, not just your class or school</vt:lpstr>
      <vt:lpstr>Summary of Plagiarism  </vt:lpstr>
    </vt:vector>
  </TitlesOfParts>
  <Company>Palmerston North Boys' High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Desmond Waters</dc:creator>
  <cp:lastModifiedBy>Desmond Waters</cp:lastModifiedBy>
  <cp:revision>14</cp:revision>
  <dcterms:created xsi:type="dcterms:W3CDTF">2015-05-10T21:48:22Z</dcterms:created>
  <dcterms:modified xsi:type="dcterms:W3CDTF">2015-05-11T00:05:12Z</dcterms:modified>
</cp:coreProperties>
</file>