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3"/>
  </p:notesMasterIdLst>
  <p:sldIdLst>
    <p:sldId id="256" r:id="rId2"/>
    <p:sldId id="257" r:id="rId3"/>
    <p:sldId id="258" r:id="rId4"/>
    <p:sldId id="259" r:id="rId5"/>
    <p:sldId id="275" r:id="rId6"/>
    <p:sldId id="276" r:id="rId7"/>
    <p:sldId id="260" r:id="rId8"/>
    <p:sldId id="261" r:id="rId9"/>
    <p:sldId id="262" r:id="rId10"/>
    <p:sldId id="263" r:id="rId11"/>
    <p:sldId id="264" r:id="rId12"/>
    <p:sldId id="265" r:id="rId13"/>
    <p:sldId id="266" r:id="rId14"/>
    <p:sldId id="267" r:id="rId15"/>
    <p:sldId id="268" r:id="rId16"/>
    <p:sldId id="269" r:id="rId17"/>
    <p:sldId id="270" r:id="rId18"/>
    <p:sldId id="277" r:id="rId19"/>
    <p:sldId id="272" r:id="rId20"/>
    <p:sldId id="273" r:id="rId21"/>
    <p:sldId id="274"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2" descr="Droplets-HD-Title-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 name="Google Shape;14;p2"/>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751012" y="3886200"/>
            <a:ext cx="8689976" cy="1371599"/>
          </a:xfrm>
          <a:prstGeom prst="rect">
            <a:avLst/>
          </a:prstGeom>
          <a:noFill/>
          <a:ln>
            <a:noFill/>
          </a:ln>
        </p:spPr>
        <p:txBody>
          <a:bodyPr spcFirstLastPara="1" wrap="square" lIns="91425" tIns="45700" rIns="91425" bIns="45700" anchor="t" anchorCtr="0">
            <a:no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16" name="Google Shape;16;p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pic>
        <p:nvPicPr>
          <p:cNvPr id="79" name="Google Shape;79;p1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0" name="Google Shape;80;p11"/>
          <p:cNvSpPr txBox="1">
            <a:spLocks noGrp="1"/>
          </p:cNvSpPr>
          <p:nvPr>
            <p:ph type="title"/>
          </p:nvPr>
        </p:nvSpPr>
        <p:spPr>
          <a:xfrm>
            <a:off x="913794" y="4289374"/>
            <a:ext cx="10364432" cy="81161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1"/>
          <p:cNvSpPr>
            <a:spLocks noGrp="1"/>
          </p:cNvSpPr>
          <p:nvPr>
            <p:ph type="pic" idx="2"/>
          </p:nvPr>
        </p:nvSpPr>
        <p:spPr>
          <a:xfrm>
            <a:off x="1184744" y="698261"/>
            <a:ext cx="9822532" cy="3214136"/>
          </a:xfrm>
          <a:prstGeom prst="roundRect">
            <a:avLst>
              <a:gd name="adj" fmla="val 4944"/>
            </a:avLst>
          </a:prstGeom>
          <a:noFill/>
          <a:ln w="82550" cap="sq" cmpd="sng">
            <a:solidFill>
              <a:srgbClr val="C0D3E4"/>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2" name="Google Shape;82;p11"/>
          <p:cNvSpPr txBox="1">
            <a:spLocks noGrp="1"/>
          </p:cNvSpPr>
          <p:nvPr>
            <p:ph type="body" idx="1"/>
          </p:nvPr>
        </p:nvSpPr>
        <p:spPr>
          <a:xfrm>
            <a:off x="913774" y="5108728"/>
            <a:ext cx="10364452" cy="682472"/>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3" name="Google Shape;83;p1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6"/>
        <p:cNvGrpSpPr/>
        <p:nvPr/>
      </p:nvGrpSpPr>
      <p:grpSpPr>
        <a:xfrm>
          <a:off x="0" y="0"/>
          <a:ext cx="0" cy="0"/>
          <a:chOff x="0" y="0"/>
          <a:chExt cx="0" cy="0"/>
        </a:xfrm>
      </p:grpSpPr>
      <p:pic>
        <p:nvPicPr>
          <p:cNvPr id="87" name="Google Shape;87;p1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8" name="Google Shape;88;p12"/>
          <p:cNvSpPr txBox="1">
            <a:spLocks noGrp="1"/>
          </p:cNvSpPr>
          <p:nvPr>
            <p:ph type="title"/>
          </p:nvPr>
        </p:nvSpPr>
        <p:spPr>
          <a:xfrm>
            <a:off x="913774" y="609599"/>
            <a:ext cx="10364452" cy="342724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2"/>
          <p:cNvSpPr txBox="1">
            <a:spLocks noGrp="1"/>
          </p:cNvSpPr>
          <p:nvPr>
            <p:ph type="body" idx="1"/>
          </p:nvPr>
        </p:nvSpPr>
        <p:spPr>
          <a:xfrm>
            <a:off x="913775" y="4204821"/>
            <a:ext cx="10364452" cy="1586380"/>
          </a:xfrm>
          <a:prstGeom prst="rect">
            <a:avLst/>
          </a:prstGeom>
          <a:noFill/>
          <a:ln>
            <a:noFill/>
          </a:ln>
        </p:spPr>
        <p:txBody>
          <a:bodyPr spcFirstLastPara="1" wrap="square" lIns="91425" tIns="45700" rIns="91425" bIns="45700" anchor="ctr" anchorCtr="0">
            <a:no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0" name="Google Shape;90;p1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3"/>
        <p:cNvGrpSpPr/>
        <p:nvPr/>
      </p:nvGrpSpPr>
      <p:grpSpPr>
        <a:xfrm>
          <a:off x="0" y="0"/>
          <a:ext cx="0" cy="0"/>
          <a:chOff x="0" y="0"/>
          <a:chExt cx="0" cy="0"/>
        </a:xfrm>
      </p:grpSpPr>
      <p:pic>
        <p:nvPicPr>
          <p:cNvPr id="94" name="Google Shape;94;p1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5" name="Google Shape;95;p13"/>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3"/>
          <p:cNvSpPr txBox="1">
            <a:spLocks noGrp="1"/>
          </p:cNvSpPr>
          <p:nvPr>
            <p:ph type="body" idx="1"/>
          </p:nvPr>
        </p:nvSpPr>
        <p:spPr>
          <a:xfrm>
            <a:off x="1720644" y="3610032"/>
            <a:ext cx="8752299" cy="594788"/>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7" name="Google Shape;97;p13"/>
          <p:cNvSpPr txBox="1">
            <a:spLocks noGrp="1"/>
          </p:cNvSpPr>
          <p:nvPr>
            <p:ph type="body" idx="2"/>
          </p:nvPr>
        </p:nvSpPr>
        <p:spPr>
          <a:xfrm>
            <a:off x="913774" y="4372796"/>
            <a:ext cx="10364452" cy="1421053"/>
          </a:xfrm>
          <a:prstGeom prst="rect">
            <a:avLst/>
          </a:prstGeom>
          <a:noFill/>
          <a:ln>
            <a:noFill/>
          </a:ln>
        </p:spPr>
        <p:txBody>
          <a:bodyPr spcFirstLastPara="1" wrap="square" lIns="91425" tIns="45700" rIns="91425" bIns="45700" anchor="ctr" anchorCtr="0">
            <a:no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8" name="Google Shape;98;p1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
        <p:nvSpPr>
          <p:cNvPr id="101" name="Google Shape;101;p13"/>
          <p:cNvSpPr txBox="1"/>
          <p:nvPr/>
        </p:nvSpPr>
        <p:spPr>
          <a:xfrm>
            <a:off x="1001488" y="75416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Twentieth Century"/>
              <a:buNone/>
            </a:pPr>
            <a:r>
              <a:rPr lang="en-NZ" sz="8000" b="0" cap="none">
                <a:solidFill>
                  <a:schemeClr val="dk1"/>
                </a:solidFill>
                <a:latin typeface="Twentieth Century"/>
                <a:ea typeface="Twentieth Century"/>
                <a:cs typeface="Twentieth Century"/>
                <a:sym typeface="Twentieth Century"/>
              </a:rPr>
              <a:t>“</a:t>
            </a:r>
            <a:endParaRPr/>
          </a:p>
        </p:txBody>
      </p:sp>
      <p:sp>
        <p:nvSpPr>
          <p:cNvPr id="102" name="Google Shape;102;p13"/>
          <p:cNvSpPr txBox="1"/>
          <p:nvPr/>
        </p:nvSpPr>
        <p:spPr>
          <a:xfrm>
            <a:off x="10557558" y="2993578"/>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Twentieth Century"/>
              <a:buNone/>
            </a:pPr>
            <a:r>
              <a:rPr lang="en-NZ" sz="8000" b="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3"/>
        <p:cNvGrpSpPr/>
        <p:nvPr/>
      </p:nvGrpSpPr>
      <p:grpSpPr>
        <a:xfrm>
          <a:off x="0" y="0"/>
          <a:ext cx="0" cy="0"/>
          <a:chOff x="0" y="0"/>
          <a:chExt cx="0" cy="0"/>
        </a:xfrm>
      </p:grpSpPr>
      <p:pic>
        <p:nvPicPr>
          <p:cNvPr id="104" name="Google Shape;104;p1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5" name="Google Shape;105;p14"/>
          <p:cNvSpPr txBox="1">
            <a:spLocks noGrp="1"/>
          </p:cNvSpPr>
          <p:nvPr>
            <p:ph type="title"/>
          </p:nvPr>
        </p:nvSpPr>
        <p:spPr>
          <a:xfrm>
            <a:off x="913775" y="2138721"/>
            <a:ext cx="10364452" cy="251183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4"/>
          <p:cNvSpPr txBox="1">
            <a:spLocks noGrp="1"/>
          </p:cNvSpPr>
          <p:nvPr>
            <p:ph type="body" idx="1"/>
          </p:nvPr>
        </p:nvSpPr>
        <p:spPr>
          <a:xfrm>
            <a:off x="913775" y="4662335"/>
            <a:ext cx="10364452" cy="1140644"/>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7" name="Google Shape;107;p1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0"/>
        <p:cNvGrpSpPr/>
        <p:nvPr/>
      </p:nvGrpSpPr>
      <p:grpSpPr>
        <a:xfrm>
          <a:off x="0" y="0"/>
          <a:ext cx="0" cy="0"/>
          <a:chOff x="0" y="0"/>
          <a:chExt cx="0" cy="0"/>
        </a:xfrm>
      </p:grpSpPr>
      <p:pic>
        <p:nvPicPr>
          <p:cNvPr id="111" name="Google Shape;111;p1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2" name="Google Shape;112;p15"/>
          <p:cNvSpPr txBox="1">
            <a:spLocks noGrp="1"/>
          </p:cNvSpPr>
          <p:nvPr>
            <p:ph type="title"/>
          </p:nvPr>
        </p:nvSpPr>
        <p:spPr>
          <a:xfrm>
            <a:off x="913774" y="609600"/>
            <a:ext cx="10364452" cy="160509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5"/>
          <p:cNvSpPr txBox="1">
            <a:spLocks noGrp="1"/>
          </p:cNvSpPr>
          <p:nvPr>
            <p:ph type="body" idx="1"/>
          </p:nvPr>
        </p:nvSpPr>
        <p:spPr>
          <a:xfrm>
            <a:off x="913774" y="2367093"/>
            <a:ext cx="3298976"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4" name="Google Shape;114;p15"/>
          <p:cNvSpPr txBox="1">
            <a:spLocks noGrp="1"/>
          </p:cNvSpPr>
          <p:nvPr>
            <p:ph type="body" idx="2"/>
          </p:nvPr>
        </p:nvSpPr>
        <p:spPr>
          <a:xfrm>
            <a:off x="913774" y="2943355"/>
            <a:ext cx="3298976" cy="2847845"/>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5" name="Google Shape;115;p15"/>
          <p:cNvSpPr txBox="1">
            <a:spLocks noGrp="1"/>
          </p:cNvSpPr>
          <p:nvPr>
            <p:ph type="body" idx="3"/>
          </p:nvPr>
        </p:nvSpPr>
        <p:spPr>
          <a:xfrm>
            <a:off x="4452389" y="2367093"/>
            <a:ext cx="329152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6" name="Google Shape;116;p15"/>
          <p:cNvSpPr txBox="1">
            <a:spLocks noGrp="1"/>
          </p:cNvSpPr>
          <p:nvPr>
            <p:ph type="body" idx="4"/>
          </p:nvPr>
        </p:nvSpPr>
        <p:spPr>
          <a:xfrm>
            <a:off x="4441348" y="2943355"/>
            <a:ext cx="3303351" cy="2847845"/>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7" name="Google Shape;117;p15"/>
          <p:cNvSpPr txBox="1">
            <a:spLocks noGrp="1"/>
          </p:cNvSpPr>
          <p:nvPr>
            <p:ph type="body" idx="5"/>
          </p:nvPr>
        </p:nvSpPr>
        <p:spPr>
          <a:xfrm>
            <a:off x="7973298" y="2367093"/>
            <a:ext cx="33049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8" name="Google Shape;118;p15"/>
          <p:cNvSpPr txBox="1">
            <a:spLocks noGrp="1"/>
          </p:cNvSpPr>
          <p:nvPr>
            <p:ph type="body" idx="6"/>
          </p:nvPr>
        </p:nvSpPr>
        <p:spPr>
          <a:xfrm>
            <a:off x="7973298" y="2943355"/>
            <a:ext cx="3304928" cy="2847845"/>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9" name="Google Shape;119;p1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22"/>
        <p:cNvGrpSpPr/>
        <p:nvPr/>
      </p:nvGrpSpPr>
      <p:grpSpPr>
        <a:xfrm>
          <a:off x="0" y="0"/>
          <a:ext cx="0" cy="0"/>
          <a:chOff x="0" y="0"/>
          <a:chExt cx="0" cy="0"/>
        </a:xfrm>
      </p:grpSpPr>
      <p:pic>
        <p:nvPicPr>
          <p:cNvPr id="123" name="Google Shape;123;p1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4" name="Google Shape;124;p16"/>
          <p:cNvSpPr txBox="1">
            <a:spLocks noGrp="1"/>
          </p:cNvSpPr>
          <p:nvPr>
            <p:ph type="title"/>
          </p:nvPr>
        </p:nvSpPr>
        <p:spPr>
          <a:xfrm>
            <a:off x="913774" y="610772"/>
            <a:ext cx="10364452" cy="160392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913774" y="4204820"/>
            <a:ext cx="3296409"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6" name="Google Shape;126;p16"/>
          <p:cNvSpPr>
            <a:spLocks noGrp="1"/>
          </p:cNvSpPr>
          <p:nvPr>
            <p:ph type="pic" idx="2"/>
          </p:nvPr>
        </p:nvSpPr>
        <p:spPr>
          <a:xfrm>
            <a:off x="913774" y="2367093"/>
            <a:ext cx="3296409" cy="1524000"/>
          </a:xfrm>
          <a:prstGeom prst="roundRect">
            <a:avLst>
              <a:gd name="adj" fmla="val 9363"/>
            </a:avLst>
          </a:prstGeom>
          <a:noFill/>
          <a:ln w="82550" cap="sq" cmpd="sng">
            <a:solidFill>
              <a:srgbClr val="C0D3E4"/>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7" name="Google Shape;127;p16"/>
          <p:cNvSpPr txBox="1">
            <a:spLocks noGrp="1"/>
          </p:cNvSpPr>
          <p:nvPr>
            <p:ph type="body" idx="3"/>
          </p:nvPr>
        </p:nvSpPr>
        <p:spPr>
          <a:xfrm>
            <a:off x="913774" y="4781082"/>
            <a:ext cx="3296409" cy="1010118"/>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8" name="Google Shape;128;p16"/>
          <p:cNvSpPr txBox="1">
            <a:spLocks noGrp="1"/>
          </p:cNvSpPr>
          <p:nvPr>
            <p:ph type="body" idx="4"/>
          </p:nvPr>
        </p:nvSpPr>
        <p:spPr>
          <a:xfrm>
            <a:off x="4442759" y="4204820"/>
            <a:ext cx="33018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9" name="Google Shape;129;p16"/>
          <p:cNvSpPr>
            <a:spLocks noGrp="1"/>
          </p:cNvSpPr>
          <p:nvPr>
            <p:ph type="pic" idx="5"/>
          </p:nvPr>
        </p:nvSpPr>
        <p:spPr>
          <a:xfrm>
            <a:off x="4441348" y="2367093"/>
            <a:ext cx="3303352" cy="1524000"/>
          </a:xfrm>
          <a:prstGeom prst="roundRect">
            <a:avLst>
              <a:gd name="adj" fmla="val 8841"/>
            </a:avLst>
          </a:prstGeom>
          <a:noFill/>
          <a:ln w="82550" cap="sq" cmpd="sng">
            <a:solidFill>
              <a:srgbClr val="C0D3E4"/>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0" name="Google Shape;130;p16"/>
          <p:cNvSpPr txBox="1">
            <a:spLocks noGrp="1"/>
          </p:cNvSpPr>
          <p:nvPr>
            <p:ph type="body" idx="6"/>
          </p:nvPr>
        </p:nvSpPr>
        <p:spPr>
          <a:xfrm>
            <a:off x="4441348" y="4781080"/>
            <a:ext cx="3303352" cy="1010119"/>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1" name="Google Shape;131;p16"/>
          <p:cNvSpPr txBox="1">
            <a:spLocks noGrp="1"/>
          </p:cNvSpPr>
          <p:nvPr>
            <p:ph type="body" idx="7"/>
          </p:nvPr>
        </p:nvSpPr>
        <p:spPr>
          <a:xfrm>
            <a:off x="7973298" y="4204820"/>
            <a:ext cx="330068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2" name="Google Shape;132;p16"/>
          <p:cNvSpPr>
            <a:spLocks noGrp="1"/>
          </p:cNvSpPr>
          <p:nvPr>
            <p:ph type="pic" idx="8"/>
          </p:nvPr>
        </p:nvSpPr>
        <p:spPr>
          <a:xfrm>
            <a:off x="7973298" y="2367093"/>
            <a:ext cx="3304928" cy="1524000"/>
          </a:xfrm>
          <a:prstGeom prst="roundRect">
            <a:avLst>
              <a:gd name="adj" fmla="val 8841"/>
            </a:avLst>
          </a:prstGeom>
          <a:noFill/>
          <a:ln w="82550" cap="sq" cmpd="sng">
            <a:solidFill>
              <a:srgbClr val="C0D3E4"/>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3" name="Google Shape;133;p16"/>
          <p:cNvSpPr txBox="1">
            <a:spLocks noGrp="1"/>
          </p:cNvSpPr>
          <p:nvPr>
            <p:ph type="body" idx="9"/>
          </p:nvPr>
        </p:nvSpPr>
        <p:spPr>
          <a:xfrm>
            <a:off x="7973173" y="4781078"/>
            <a:ext cx="3305053" cy="1010121"/>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4" name="Google Shape;134;p1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pic>
        <p:nvPicPr>
          <p:cNvPr id="138" name="Google Shape;138;p1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9" name="Google Shape;139;p17"/>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7"/>
          <p:cNvSpPr txBox="1">
            <a:spLocks noGrp="1"/>
          </p:cNvSpPr>
          <p:nvPr>
            <p:ph type="body" idx="1"/>
          </p:nvPr>
        </p:nvSpPr>
        <p:spPr>
          <a:xfrm rot="5400000">
            <a:off x="4383948" y="-1103079"/>
            <a:ext cx="3424107" cy="10364452"/>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1" name="Google Shape;141;p1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pic>
        <p:nvPicPr>
          <p:cNvPr id="145" name="Google Shape;145;p1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6" name="Google Shape;146;p18"/>
          <p:cNvSpPr txBox="1">
            <a:spLocks noGrp="1"/>
          </p:cNvSpPr>
          <p:nvPr>
            <p:ph type="title"/>
          </p:nvPr>
        </p:nvSpPr>
        <p:spPr>
          <a:xfrm rot="5400000">
            <a:off x="7410763" y="1923737"/>
            <a:ext cx="5181599" cy="25533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18"/>
          <p:cNvSpPr txBox="1">
            <a:spLocks noGrp="1"/>
          </p:cNvSpPr>
          <p:nvPr>
            <p:ph type="body" idx="1"/>
          </p:nvPr>
        </p:nvSpPr>
        <p:spPr>
          <a:xfrm rot="5400000">
            <a:off x="2152338" y="-628961"/>
            <a:ext cx="5181599" cy="7658724"/>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8" name="Google Shape;148;p1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pic>
        <p:nvPicPr>
          <p:cNvPr id="20" name="Google Shape;20;p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3"/>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3" name="Google Shape;23;p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pic>
        <p:nvPicPr>
          <p:cNvPr id="27" name="Google Shape;27;p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4"/>
          <p:cNvSpPr txBox="1">
            <a:spLocks noGrp="1"/>
          </p:cNvSpPr>
          <p:nvPr>
            <p:ph type="title"/>
          </p:nvPr>
        </p:nvSpPr>
        <p:spPr>
          <a:xfrm>
            <a:off x="913774" y="828563"/>
            <a:ext cx="10351752" cy="273681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13774" y="3657457"/>
            <a:ext cx="10351752" cy="1368183"/>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SzPts val="2000"/>
              <a:buNone/>
              <a:defRPr sz="2000">
                <a:solidFill>
                  <a:srgbClr val="7F7F7F"/>
                </a:solidFill>
              </a:defRPr>
            </a:lvl1pPr>
            <a:lvl2pPr marL="914400" lvl="1" indent="-228600" algn="l">
              <a:lnSpc>
                <a:spcPct val="120000"/>
              </a:lnSpc>
              <a:spcBef>
                <a:spcPts val="500"/>
              </a:spcBef>
              <a:spcAft>
                <a:spcPts val="0"/>
              </a:spcAft>
              <a:buSzPts val="2000"/>
              <a:buNone/>
              <a:defRPr sz="20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pic>
        <p:nvPicPr>
          <p:cNvPr id="34" name="Google Shape;34;p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5" name="Google Shape;35;p5"/>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913774" y="2367092"/>
            <a:ext cx="5106026" cy="3424107"/>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7" name="Google Shape;37;p5"/>
          <p:cNvSpPr txBox="1">
            <a:spLocks noGrp="1"/>
          </p:cNvSpPr>
          <p:nvPr>
            <p:ph type="body" idx="2"/>
          </p:nvPr>
        </p:nvSpPr>
        <p:spPr>
          <a:xfrm>
            <a:off x="6172200" y="2367092"/>
            <a:ext cx="5105400" cy="3424107"/>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8" name="Google Shape;38;p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pic>
        <p:nvPicPr>
          <p:cNvPr id="42" name="Google Shape;42;p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3" name="Google Shape;43;p6"/>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1146328" y="2371018"/>
            <a:ext cx="487347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45" name="Google Shape;45;p6"/>
          <p:cNvSpPr txBox="1">
            <a:spLocks noGrp="1"/>
          </p:cNvSpPr>
          <p:nvPr>
            <p:ph type="body" idx="2"/>
          </p:nvPr>
        </p:nvSpPr>
        <p:spPr>
          <a:xfrm>
            <a:off x="913774" y="3051012"/>
            <a:ext cx="5106027" cy="2740187"/>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3"/>
          </p:nvPr>
        </p:nvSpPr>
        <p:spPr>
          <a:xfrm>
            <a:off x="6396423" y="2371018"/>
            <a:ext cx="488180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47" name="Google Shape;47;p6"/>
          <p:cNvSpPr txBox="1">
            <a:spLocks noGrp="1"/>
          </p:cNvSpPr>
          <p:nvPr>
            <p:ph type="body" idx="4"/>
          </p:nvPr>
        </p:nvSpPr>
        <p:spPr>
          <a:xfrm>
            <a:off x="6172200" y="3051012"/>
            <a:ext cx="5105401" cy="2740187"/>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8" name="Google Shape;48;p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pic>
        <p:nvPicPr>
          <p:cNvPr id="52" name="Google Shape;52;p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3" name="Google Shape;53;p7"/>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pic>
        <p:nvPicPr>
          <p:cNvPr id="58" name="Google Shape;58;p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9" name="Google Shape;59;p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pic>
        <p:nvPicPr>
          <p:cNvPr id="63" name="Google Shape;63;p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Google Shape;64;p9"/>
          <p:cNvSpPr txBox="1">
            <a:spLocks noGrp="1"/>
          </p:cNvSpPr>
          <p:nvPr>
            <p:ph type="title"/>
          </p:nvPr>
        </p:nvSpPr>
        <p:spPr>
          <a:xfrm>
            <a:off x="913775" y="609600"/>
            <a:ext cx="3935688" cy="2023252"/>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5078062" y="609600"/>
            <a:ext cx="6200163" cy="5181599"/>
          </a:xfrm>
          <a:prstGeom prst="rect">
            <a:avLst/>
          </a:prstGeom>
          <a:noFill/>
          <a:ln>
            <a:noFill/>
          </a:ln>
        </p:spPr>
        <p:txBody>
          <a:bodyPr spcFirstLastPara="1" wrap="square" lIns="91425" tIns="45700" rIns="91425" bIns="45700" anchor="t" anchorCtr="0">
            <a:no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6" name="Google Shape;66;p9"/>
          <p:cNvSpPr txBox="1">
            <a:spLocks noGrp="1"/>
          </p:cNvSpPr>
          <p:nvPr>
            <p:ph type="body" idx="2"/>
          </p:nvPr>
        </p:nvSpPr>
        <p:spPr>
          <a:xfrm>
            <a:off x="913774" y="2632852"/>
            <a:ext cx="3935689" cy="3158348"/>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67" name="Google Shape;67;p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pic>
        <p:nvPicPr>
          <p:cNvPr id="71" name="Google Shape;71;p1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2" name="Google Shape;72;p10"/>
          <p:cNvSpPr txBox="1">
            <a:spLocks noGrp="1"/>
          </p:cNvSpPr>
          <p:nvPr>
            <p:ph type="title"/>
          </p:nvPr>
        </p:nvSpPr>
        <p:spPr>
          <a:xfrm>
            <a:off x="913774" y="609600"/>
            <a:ext cx="5934969" cy="202325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0"/>
          <p:cNvSpPr>
            <a:spLocks noGrp="1"/>
          </p:cNvSpPr>
          <p:nvPr>
            <p:ph type="pic" idx="2"/>
          </p:nvPr>
        </p:nvSpPr>
        <p:spPr>
          <a:xfrm>
            <a:off x="7424803" y="609601"/>
            <a:ext cx="3255358" cy="5181600"/>
          </a:xfrm>
          <a:prstGeom prst="roundRect">
            <a:avLst>
              <a:gd name="adj" fmla="val 4943"/>
            </a:avLst>
          </a:prstGeom>
          <a:noFill/>
          <a:ln w="82550" cap="sq" cmpd="sng">
            <a:solidFill>
              <a:srgbClr val="C0D3E4"/>
            </a:solidFill>
            <a:prstDash val="solid"/>
            <a:miter lim="800000"/>
            <a:headEnd type="none" w="sm" len="sm"/>
            <a:tailEnd type="none" w="sm" len="sm"/>
          </a:ln>
        </p:spPr>
        <p:txBody>
          <a:bodyPr spcFirstLastPara="1" wrap="square" lIns="91425" tIns="45700" rIns="91425" bIns="45700" anchor="t" anchorCtr="0">
            <a:noAutofit/>
          </a:bodyPr>
          <a:lstStyle>
            <a:lvl1pPr marR="0" lvl="0" algn="l"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4" name="Google Shape;74;p10"/>
          <p:cNvSpPr txBox="1">
            <a:spLocks noGrp="1"/>
          </p:cNvSpPr>
          <p:nvPr>
            <p:ph type="body" idx="1"/>
          </p:nvPr>
        </p:nvSpPr>
        <p:spPr>
          <a:xfrm>
            <a:off x="913794" y="2632852"/>
            <a:ext cx="5934949" cy="3158347"/>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5" name="Google Shape;75;p1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AEBF5"/>
            </a:gs>
            <a:gs pos="100000">
              <a:srgbClr val="72AADB"/>
            </a:gs>
          </a:gsLst>
          <a:lin ang="5400000" scaled="0"/>
        </a:gradFill>
        <a:effectLst/>
      </p:bgPr>
    </p:bg>
    <p:spTree>
      <p:nvGrpSpPr>
        <p:cNvPr id="1" name="Shape 5"/>
        <p:cNvGrpSpPr/>
        <p:nvPr/>
      </p:nvGrpSpPr>
      <p:grpSpPr>
        <a:xfrm>
          <a:off x="0" y="0"/>
          <a:ext cx="0" cy="0"/>
          <a:chOff x="0" y="0"/>
          <a:chExt cx="0" cy="0"/>
        </a:xfrm>
      </p:grpSpPr>
      <p:pic>
        <p:nvPicPr>
          <p:cNvPr id="6" name="Google Shape;6;p1" descr="\\DROBO-FS\QuickDrops\JB\PPTX NG\Droplets\LightingOverlay.png"/>
          <p:cNvPicPr preferRelativeResize="0"/>
          <p:nvPr/>
        </p:nvPicPr>
        <p:blipFill rotWithShape="1">
          <a:blip r:embed="rId19">
            <a:alphaModFix amt="70000"/>
          </a:blip>
          <a:srcRect/>
          <a:stretch/>
        </p:blipFill>
        <p:spPr>
          <a:xfrm>
            <a:off x="0" y="0"/>
            <a:ext cx="12192003" cy="6858001"/>
          </a:xfrm>
          <a:prstGeom prst="rect">
            <a:avLst/>
          </a:prstGeom>
          <a:noFill/>
          <a:ln>
            <a:noFill/>
          </a:ln>
        </p:spPr>
      </p:pic>
      <p:sp>
        <p:nvSpPr>
          <p:cNvPr id="7" name="Google Shape;7;p1"/>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1" name="Google Shape;11;p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rtl="0">
              <a:spcBef>
                <a:spcPts val="0"/>
              </a:spcBef>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mUv5kkKVBLw&amp;feature=relat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t_a5OLScri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gl=US&amp;feature=related&amp;hl=uk&amp;v=JyhSHDGg-cw" TargetMode="External"/><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youtube.com/watch?gl=US&amp;hl=uk&amp;v=dDk06h7Abb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6Mj8MTWZX4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Twentieth Century"/>
              <a:buNone/>
            </a:pPr>
            <a:r>
              <a:rPr lang="en-NZ"/>
              <a:t>WHY TAKE GEOGRAPHY?</a:t>
            </a:r>
            <a:endParaRPr/>
          </a:p>
        </p:txBody>
      </p:sp>
      <p:sp>
        <p:nvSpPr>
          <p:cNvPr id="156" name="Google Shape;156;p19"/>
          <p:cNvSpPr txBox="1">
            <a:spLocks noGrp="1"/>
          </p:cNvSpPr>
          <p:nvPr>
            <p:ph type="subTitle" idx="1"/>
          </p:nvPr>
        </p:nvSpPr>
        <p:spPr>
          <a:xfrm>
            <a:off x="1751012" y="3886200"/>
            <a:ext cx="8689976" cy="1371599"/>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SzPts val="2200"/>
              <a:buNone/>
            </a:pPr>
            <a:endParaRPr/>
          </a:p>
          <a:p>
            <a:pPr marL="0" lvl="0" indent="0" algn="ctr" rtl="0">
              <a:lnSpc>
                <a:spcPct val="120000"/>
              </a:lnSpc>
              <a:spcBef>
                <a:spcPts val="1000"/>
              </a:spcBef>
              <a:spcAft>
                <a:spcPts val="0"/>
              </a:spcAft>
              <a:buSzPts val="22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6" descr="Image result for careers in geography"/>
          <p:cNvPicPr preferRelativeResize="0"/>
          <p:nvPr/>
        </p:nvPicPr>
        <p:blipFill rotWithShape="1">
          <a:blip r:embed="rId3">
            <a:alphaModFix/>
          </a:blip>
          <a:srcRect/>
          <a:stretch/>
        </p:blipFill>
        <p:spPr>
          <a:xfrm>
            <a:off x="1592489" y="184739"/>
            <a:ext cx="8405900" cy="6255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913775" y="618518"/>
            <a:ext cx="10364451" cy="6485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Twentieth Century"/>
              <a:buNone/>
            </a:pPr>
            <a:r>
              <a:rPr lang="en-NZ"/>
              <a:t>GEOGRAPHERS AT WORK</a:t>
            </a:r>
            <a:endParaRPr/>
          </a:p>
        </p:txBody>
      </p:sp>
      <p:pic>
        <p:nvPicPr>
          <p:cNvPr id="209" name="Google Shape;209;p27" descr="Image result for careers in geography"/>
          <p:cNvPicPr preferRelativeResize="0">
            <a:picLocks noGrp="1"/>
          </p:cNvPicPr>
          <p:nvPr>
            <p:ph type="body" idx="1"/>
          </p:nvPr>
        </p:nvPicPr>
        <p:blipFill rotWithShape="1">
          <a:blip r:embed="rId3">
            <a:alphaModFix/>
          </a:blip>
          <a:srcRect/>
          <a:stretch/>
        </p:blipFill>
        <p:spPr>
          <a:xfrm>
            <a:off x="692331" y="1267098"/>
            <a:ext cx="3595735" cy="2699264"/>
          </a:xfrm>
          <a:prstGeom prst="rect">
            <a:avLst/>
          </a:prstGeom>
          <a:noFill/>
          <a:ln>
            <a:noFill/>
          </a:ln>
        </p:spPr>
      </p:pic>
      <p:pic>
        <p:nvPicPr>
          <p:cNvPr id="210" name="Google Shape;210;p27" descr="Related image"/>
          <p:cNvPicPr preferRelativeResize="0"/>
          <p:nvPr/>
        </p:nvPicPr>
        <p:blipFill rotWithShape="1">
          <a:blip r:embed="rId4">
            <a:alphaModFix/>
          </a:blip>
          <a:srcRect/>
          <a:stretch/>
        </p:blipFill>
        <p:spPr>
          <a:xfrm>
            <a:off x="5199016" y="1263752"/>
            <a:ext cx="4248059" cy="2705956"/>
          </a:xfrm>
          <a:prstGeom prst="rect">
            <a:avLst/>
          </a:prstGeom>
          <a:noFill/>
          <a:ln>
            <a:noFill/>
          </a:ln>
        </p:spPr>
      </p:pic>
      <p:pic>
        <p:nvPicPr>
          <p:cNvPr id="211" name="Google Shape;211;p27" descr="Related image"/>
          <p:cNvPicPr preferRelativeResize="0"/>
          <p:nvPr/>
        </p:nvPicPr>
        <p:blipFill rotWithShape="1">
          <a:blip r:embed="rId5">
            <a:alphaModFix/>
          </a:blip>
          <a:srcRect/>
          <a:stretch/>
        </p:blipFill>
        <p:spPr>
          <a:xfrm>
            <a:off x="692331" y="4226766"/>
            <a:ext cx="4173029" cy="2343852"/>
          </a:xfrm>
          <a:prstGeom prst="rect">
            <a:avLst/>
          </a:prstGeom>
          <a:noFill/>
          <a:ln>
            <a:noFill/>
          </a:ln>
        </p:spPr>
      </p:pic>
      <p:pic>
        <p:nvPicPr>
          <p:cNvPr id="212" name="Google Shape;212;p27" descr="Related image"/>
          <p:cNvPicPr preferRelativeResize="0"/>
          <p:nvPr/>
        </p:nvPicPr>
        <p:blipFill rotWithShape="1">
          <a:blip r:embed="rId6">
            <a:alphaModFix/>
          </a:blip>
          <a:srcRect/>
          <a:stretch/>
        </p:blipFill>
        <p:spPr>
          <a:xfrm>
            <a:off x="9675635" y="2436861"/>
            <a:ext cx="2298621" cy="3059001"/>
          </a:xfrm>
          <a:prstGeom prst="rect">
            <a:avLst/>
          </a:prstGeom>
          <a:noFill/>
          <a:ln>
            <a:noFill/>
          </a:ln>
        </p:spPr>
      </p:pic>
      <p:pic>
        <p:nvPicPr>
          <p:cNvPr id="213" name="Google Shape;213;p27" descr="Related image"/>
          <p:cNvPicPr preferRelativeResize="0"/>
          <p:nvPr/>
        </p:nvPicPr>
        <p:blipFill rotWithShape="1">
          <a:blip r:embed="rId7">
            <a:alphaModFix/>
          </a:blip>
          <a:srcRect/>
          <a:stretch/>
        </p:blipFill>
        <p:spPr>
          <a:xfrm>
            <a:off x="5199016" y="4226765"/>
            <a:ext cx="4057526" cy="23438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913775" y="618518"/>
            <a:ext cx="10364451" cy="8837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Twentieth Century"/>
              <a:buNone/>
            </a:pPr>
            <a:r>
              <a:rPr lang="en-NZ"/>
              <a:t>GEOGRAPHERS AT WORK</a:t>
            </a:r>
            <a:endParaRPr/>
          </a:p>
        </p:txBody>
      </p:sp>
      <p:pic>
        <p:nvPicPr>
          <p:cNvPr id="219" name="Google Shape;219;p28" descr="Image result for careers in geography"/>
          <p:cNvPicPr preferRelativeResize="0">
            <a:picLocks noGrp="1"/>
          </p:cNvPicPr>
          <p:nvPr>
            <p:ph type="body" idx="1"/>
          </p:nvPr>
        </p:nvPicPr>
        <p:blipFill rotWithShape="1">
          <a:blip r:embed="rId3">
            <a:alphaModFix/>
          </a:blip>
          <a:srcRect/>
          <a:stretch/>
        </p:blipFill>
        <p:spPr>
          <a:xfrm>
            <a:off x="561702" y="1502230"/>
            <a:ext cx="4248932" cy="2832622"/>
          </a:xfrm>
          <a:prstGeom prst="rect">
            <a:avLst/>
          </a:prstGeom>
          <a:noFill/>
          <a:ln>
            <a:noFill/>
          </a:ln>
        </p:spPr>
      </p:pic>
      <p:pic>
        <p:nvPicPr>
          <p:cNvPr id="220" name="Google Shape;220;p28" descr="Image result for geographers at work"/>
          <p:cNvPicPr preferRelativeResize="0"/>
          <p:nvPr/>
        </p:nvPicPr>
        <p:blipFill rotWithShape="1">
          <a:blip r:embed="rId4">
            <a:alphaModFix/>
          </a:blip>
          <a:srcRect/>
          <a:stretch/>
        </p:blipFill>
        <p:spPr>
          <a:xfrm>
            <a:off x="5225143" y="1588778"/>
            <a:ext cx="3979339" cy="2659525"/>
          </a:xfrm>
          <a:prstGeom prst="rect">
            <a:avLst/>
          </a:prstGeom>
          <a:noFill/>
          <a:ln>
            <a:noFill/>
          </a:ln>
        </p:spPr>
      </p:pic>
      <p:pic>
        <p:nvPicPr>
          <p:cNvPr id="221" name="Google Shape;221;p28" descr="Related image"/>
          <p:cNvPicPr preferRelativeResize="0"/>
          <p:nvPr/>
        </p:nvPicPr>
        <p:blipFill rotWithShape="1">
          <a:blip r:embed="rId5">
            <a:alphaModFix/>
          </a:blip>
          <a:srcRect/>
          <a:stretch/>
        </p:blipFill>
        <p:spPr>
          <a:xfrm>
            <a:off x="8464730" y="4334852"/>
            <a:ext cx="3103503" cy="2327628"/>
          </a:xfrm>
          <a:prstGeom prst="rect">
            <a:avLst/>
          </a:prstGeom>
          <a:noFill/>
          <a:ln>
            <a:noFill/>
          </a:ln>
        </p:spPr>
      </p:pic>
      <p:pic>
        <p:nvPicPr>
          <p:cNvPr id="222" name="Google Shape;222;p28" descr="Related image"/>
          <p:cNvPicPr preferRelativeResize="0"/>
          <p:nvPr/>
        </p:nvPicPr>
        <p:blipFill rotWithShape="1">
          <a:blip r:embed="rId6">
            <a:alphaModFix/>
          </a:blip>
          <a:srcRect/>
          <a:stretch/>
        </p:blipFill>
        <p:spPr>
          <a:xfrm>
            <a:off x="4905654" y="4513436"/>
            <a:ext cx="2958646" cy="1970459"/>
          </a:xfrm>
          <a:prstGeom prst="rect">
            <a:avLst/>
          </a:prstGeom>
          <a:noFill/>
          <a:ln>
            <a:noFill/>
          </a:ln>
        </p:spPr>
      </p:pic>
      <p:pic>
        <p:nvPicPr>
          <p:cNvPr id="223" name="Google Shape;223;p28" descr="Image result for geographers at work"/>
          <p:cNvPicPr preferRelativeResize="0"/>
          <p:nvPr/>
        </p:nvPicPr>
        <p:blipFill rotWithShape="1">
          <a:blip r:embed="rId7">
            <a:alphaModFix/>
          </a:blip>
          <a:srcRect/>
          <a:stretch/>
        </p:blipFill>
        <p:spPr>
          <a:xfrm>
            <a:off x="1162132" y="4513436"/>
            <a:ext cx="3048072" cy="2216780"/>
          </a:xfrm>
          <a:prstGeom prst="rect">
            <a:avLst/>
          </a:prstGeom>
          <a:noFill/>
          <a:ln>
            <a:noFill/>
          </a:ln>
        </p:spPr>
      </p:pic>
      <p:pic>
        <p:nvPicPr>
          <p:cNvPr id="224" name="Google Shape;224;p28" descr="Image result for geographers at work"/>
          <p:cNvPicPr preferRelativeResize="0"/>
          <p:nvPr/>
        </p:nvPicPr>
        <p:blipFill rotWithShape="1">
          <a:blip r:embed="rId8">
            <a:alphaModFix/>
          </a:blip>
          <a:srcRect/>
          <a:stretch/>
        </p:blipFill>
        <p:spPr>
          <a:xfrm>
            <a:off x="9353004" y="1918208"/>
            <a:ext cx="2636317" cy="18830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Autofit/>
          </a:bodyPr>
          <a:lstStyle/>
          <a:p>
            <a:pPr marL="228600" lvl="0" indent="-101600" algn="l" rtl="0">
              <a:lnSpc>
                <a:spcPct val="120000"/>
              </a:lnSpc>
              <a:spcBef>
                <a:spcPts val="0"/>
              </a:spcBef>
              <a:spcAft>
                <a:spcPts val="0"/>
              </a:spcAft>
              <a:buSzPts val="2000"/>
              <a:buNone/>
            </a:pPr>
            <a:endParaRPr/>
          </a:p>
        </p:txBody>
      </p:sp>
      <p:pic>
        <p:nvPicPr>
          <p:cNvPr id="230" name="Google Shape;230;p29" descr="Image result for geographers at work"/>
          <p:cNvPicPr preferRelativeResize="0"/>
          <p:nvPr/>
        </p:nvPicPr>
        <p:blipFill rotWithShape="1">
          <a:blip r:embed="rId3">
            <a:alphaModFix/>
          </a:blip>
          <a:srcRect/>
          <a:stretch/>
        </p:blipFill>
        <p:spPr>
          <a:xfrm>
            <a:off x="482145" y="979101"/>
            <a:ext cx="11410075" cy="53694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descr="Image result for the importance of geography quote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236" name="Google Shape;236;p30" descr="Related image"/>
          <p:cNvPicPr preferRelativeResize="0"/>
          <p:nvPr/>
        </p:nvPicPr>
        <p:blipFill rotWithShape="1">
          <a:blip r:embed="rId3">
            <a:alphaModFix/>
          </a:blip>
          <a:srcRect/>
          <a:stretch/>
        </p:blipFill>
        <p:spPr>
          <a:xfrm>
            <a:off x="2480764" y="160338"/>
            <a:ext cx="6580096" cy="65800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Twentieth Century"/>
              <a:buNone/>
            </a:pPr>
            <a:endParaRPr/>
          </a:p>
        </p:txBody>
      </p:sp>
      <p:pic>
        <p:nvPicPr>
          <p:cNvPr id="242" name="Google Shape;242;p31"/>
          <p:cNvPicPr preferRelativeResize="0">
            <a:picLocks noGrp="1"/>
          </p:cNvPicPr>
          <p:nvPr>
            <p:ph type="body" idx="1"/>
          </p:nvPr>
        </p:nvPicPr>
        <p:blipFill rotWithShape="1">
          <a:blip r:embed="rId3">
            <a:alphaModFix/>
          </a:blip>
          <a:srcRect/>
          <a:stretch/>
        </p:blipFill>
        <p:spPr>
          <a:xfrm>
            <a:off x="394361" y="799420"/>
            <a:ext cx="11403278" cy="5366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Autofit/>
          </a:bodyPr>
          <a:lstStyle/>
          <a:p>
            <a:pPr marL="228600" lvl="0" indent="-101600" algn="l" rtl="0">
              <a:lnSpc>
                <a:spcPct val="120000"/>
              </a:lnSpc>
              <a:spcBef>
                <a:spcPts val="0"/>
              </a:spcBef>
              <a:spcAft>
                <a:spcPts val="0"/>
              </a:spcAft>
              <a:buSzPts val="2000"/>
              <a:buNone/>
            </a:pPr>
            <a:endParaRPr/>
          </a:p>
        </p:txBody>
      </p:sp>
      <p:pic>
        <p:nvPicPr>
          <p:cNvPr id="248" name="Google Shape;248;p32"/>
          <p:cNvPicPr preferRelativeResize="0"/>
          <p:nvPr/>
        </p:nvPicPr>
        <p:blipFill rotWithShape="1">
          <a:blip r:embed="rId3">
            <a:alphaModFix/>
          </a:blip>
          <a:srcRect/>
          <a:stretch/>
        </p:blipFill>
        <p:spPr>
          <a:xfrm>
            <a:off x="378277" y="393517"/>
            <a:ext cx="11577157" cy="60595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title"/>
          </p:nvPr>
        </p:nvSpPr>
        <p:spPr>
          <a:xfrm>
            <a:off x="913775" y="618518"/>
            <a:ext cx="10364451" cy="58326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40"/>
              <a:buFont typeface="Twentieth Century"/>
              <a:buNone/>
            </a:pPr>
            <a:r>
              <a:rPr lang="en-NZ" sz="3240"/>
              <a:t>FAMOUS PEOPLE WHO STUDIED GEOGRAPHY</a:t>
            </a:r>
            <a:endParaRPr sz="3240"/>
          </a:p>
        </p:txBody>
      </p:sp>
      <p:sp>
        <p:nvSpPr>
          <p:cNvPr id="255" name="Google Shape;255;p33"/>
          <p:cNvSpPr txBox="1"/>
          <p:nvPr/>
        </p:nvSpPr>
        <p:spPr>
          <a:xfrm>
            <a:off x="2573383" y="6191794"/>
            <a:ext cx="582603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NZ" sz="1800">
                <a:solidFill>
                  <a:schemeClr val="dk1"/>
                </a:solidFill>
                <a:latin typeface="Twentieth Century"/>
                <a:ea typeface="Twentieth Century"/>
                <a:cs typeface="Twentieth Century"/>
                <a:sym typeface="Twentieth Century"/>
              </a:rPr>
              <a:t>Michael Jordan</a:t>
            </a:r>
            <a:endParaRPr sz="1800">
              <a:solidFill>
                <a:schemeClr val="dk1"/>
              </a:solidFill>
              <a:latin typeface="Twentieth Century"/>
              <a:ea typeface="Twentieth Century"/>
              <a:cs typeface="Twentieth Century"/>
              <a:sym typeface="Twentieth Century"/>
            </a:endParaRPr>
          </a:p>
        </p:txBody>
      </p:sp>
      <p:sp>
        <p:nvSpPr>
          <p:cNvPr id="2" name="TextBox 1">
            <a:extLst>
              <a:ext uri="{FF2B5EF4-FFF2-40B4-BE49-F238E27FC236}">
                <a16:creationId xmlns:a16="http://schemas.microsoft.com/office/drawing/2014/main" id="{44D9ED34-7141-4E1C-A08C-750A6740B863}"/>
              </a:ext>
            </a:extLst>
          </p:cNvPr>
          <p:cNvSpPr txBox="1"/>
          <p:nvPr/>
        </p:nvSpPr>
        <p:spPr>
          <a:xfrm>
            <a:off x="7700969" y="2127128"/>
            <a:ext cx="3657600" cy="3139321"/>
          </a:xfrm>
          <a:prstGeom prst="rect">
            <a:avLst/>
          </a:prstGeom>
          <a:solidFill>
            <a:schemeClr val="tx1"/>
          </a:solidFill>
          <a:scene3d>
            <a:camera prst="perspectiveContrastingLeftFacing"/>
            <a:lightRig rig="threePt" dir="t"/>
          </a:scene3d>
          <a:sp3d>
            <a:bevelT/>
          </a:sp3d>
        </p:spPr>
        <p:txBody>
          <a:bodyPr wrap="square" rtlCol="0">
            <a:spAutoFit/>
          </a:bodyPr>
          <a:lstStyle/>
          <a:p>
            <a:r>
              <a:rPr lang="en-US" sz="1800" b="0" i="0" dirty="0">
                <a:solidFill>
                  <a:schemeClr val="bg1"/>
                </a:solidFill>
                <a:effectLst/>
                <a:latin typeface="arial" panose="020B0604020202020204" pitchFamily="34" charset="0"/>
              </a:rPr>
              <a:t>After winning </a:t>
            </a:r>
            <a:r>
              <a:rPr lang="en-US" sz="1800" b="1" i="0" dirty="0">
                <a:solidFill>
                  <a:schemeClr val="bg1"/>
                </a:solidFill>
                <a:effectLst/>
                <a:latin typeface="arial" panose="020B0604020202020204" pitchFamily="34" charset="0"/>
              </a:rPr>
              <a:t>the</a:t>
            </a:r>
            <a:r>
              <a:rPr lang="en-US" sz="1800" b="0" i="0" dirty="0">
                <a:solidFill>
                  <a:schemeClr val="bg1"/>
                </a:solidFill>
                <a:effectLst/>
                <a:latin typeface="arial" panose="020B0604020202020204" pitchFamily="34" charset="0"/>
              </a:rPr>
              <a:t> Naismith and </a:t>
            </a:r>
            <a:r>
              <a:rPr lang="en-US" sz="1800" b="1" i="0" dirty="0">
                <a:solidFill>
                  <a:schemeClr val="bg1"/>
                </a:solidFill>
                <a:effectLst/>
                <a:latin typeface="arial" panose="020B0604020202020204" pitchFamily="34" charset="0"/>
              </a:rPr>
              <a:t>the</a:t>
            </a:r>
            <a:r>
              <a:rPr lang="en-US" sz="1800" b="0" i="0" dirty="0">
                <a:solidFill>
                  <a:schemeClr val="bg1"/>
                </a:solidFill>
                <a:effectLst/>
                <a:latin typeface="arial" panose="020B0604020202020204" pitchFamily="34" charset="0"/>
              </a:rPr>
              <a:t> Wooden </a:t>
            </a:r>
            <a:r>
              <a:rPr lang="en-US" sz="1800" b="1" i="0" dirty="0">
                <a:solidFill>
                  <a:schemeClr val="bg1"/>
                </a:solidFill>
                <a:effectLst/>
                <a:latin typeface="arial" panose="020B0604020202020204" pitchFamily="34" charset="0"/>
              </a:rPr>
              <a:t>College</a:t>
            </a:r>
            <a:r>
              <a:rPr lang="en-US" sz="1800" b="0" i="0" dirty="0">
                <a:solidFill>
                  <a:schemeClr val="bg1"/>
                </a:solidFill>
                <a:effectLst/>
                <a:latin typeface="arial" panose="020B0604020202020204" pitchFamily="34" charset="0"/>
              </a:rPr>
              <a:t> Player of </a:t>
            </a:r>
            <a:r>
              <a:rPr lang="en-US" sz="1800" b="1" i="0" dirty="0">
                <a:solidFill>
                  <a:schemeClr val="bg1"/>
                </a:solidFill>
                <a:effectLst/>
                <a:latin typeface="arial" panose="020B0604020202020204" pitchFamily="34" charset="0"/>
              </a:rPr>
              <a:t>the</a:t>
            </a:r>
            <a:r>
              <a:rPr lang="en-US" sz="1800" b="0" i="0" dirty="0">
                <a:solidFill>
                  <a:schemeClr val="bg1"/>
                </a:solidFill>
                <a:effectLst/>
                <a:latin typeface="arial" panose="020B0604020202020204" pitchFamily="34" charset="0"/>
              </a:rPr>
              <a:t> Year awards in 1984, </a:t>
            </a:r>
            <a:r>
              <a:rPr lang="en-US" sz="1800" b="1" i="0" dirty="0">
                <a:solidFill>
                  <a:schemeClr val="bg1"/>
                </a:solidFill>
                <a:effectLst/>
                <a:latin typeface="arial" panose="020B0604020202020204" pitchFamily="34" charset="0"/>
              </a:rPr>
              <a:t>Jordan</a:t>
            </a:r>
            <a:r>
              <a:rPr lang="en-US" sz="1800" b="0" i="0" dirty="0">
                <a:solidFill>
                  <a:schemeClr val="bg1"/>
                </a:solidFill>
                <a:effectLst/>
                <a:latin typeface="arial" panose="020B0604020202020204" pitchFamily="34" charset="0"/>
              </a:rPr>
              <a:t> left North Carolina one year before </a:t>
            </a:r>
            <a:r>
              <a:rPr lang="en-US" sz="1800" b="1" i="0" dirty="0">
                <a:solidFill>
                  <a:schemeClr val="bg1"/>
                </a:solidFill>
                <a:effectLst/>
                <a:latin typeface="arial" panose="020B0604020202020204" pitchFamily="34" charset="0"/>
              </a:rPr>
              <a:t>his</a:t>
            </a:r>
            <a:r>
              <a:rPr lang="en-US" sz="1800" b="0" i="0" dirty="0">
                <a:solidFill>
                  <a:schemeClr val="bg1"/>
                </a:solidFill>
                <a:effectLst/>
                <a:latin typeface="arial" panose="020B0604020202020204" pitchFamily="34" charset="0"/>
              </a:rPr>
              <a:t> scheduled graduation to enter </a:t>
            </a:r>
            <a:r>
              <a:rPr lang="en-US" sz="1800" b="1" i="0" dirty="0">
                <a:solidFill>
                  <a:schemeClr val="bg1"/>
                </a:solidFill>
                <a:effectLst/>
                <a:latin typeface="arial" panose="020B0604020202020204" pitchFamily="34" charset="0"/>
              </a:rPr>
              <a:t>the</a:t>
            </a:r>
            <a:r>
              <a:rPr lang="en-US" sz="1800" b="0" i="0" dirty="0">
                <a:solidFill>
                  <a:schemeClr val="bg1"/>
                </a:solidFill>
                <a:effectLst/>
                <a:latin typeface="arial" panose="020B0604020202020204" pitchFamily="34" charset="0"/>
              </a:rPr>
              <a:t> 1984 NBA draft. ... </a:t>
            </a:r>
            <a:r>
              <a:rPr lang="en-US" sz="1800" b="1" i="0" dirty="0">
                <a:solidFill>
                  <a:schemeClr val="bg1"/>
                </a:solidFill>
                <a:effectLst/>
                <a:latin typeface="arial" panose="020B0604020202020204" pitchFamily="34" charset="0"/>
              </a:rPr>
              <a:t>Jordan</a:t>
            </a:r>
            <a:r>
              <a:rPr lang="en-US" sz="1800" b="0" i="0" dirty="0">
                <a:solidFill>
                  <a:schemeClr val="bg1"/>
                </a:solidFill>
                <a:effectLst/>
                <a:latin typeface="arial" panose="020B0604020202020204" pitchFamily="34" charset="0"/>
              </a:rPr>
              <a:t> returned to North Carolina to </a:t>
            </a:r>
            <a:r>
              <a:rPr lang="en-US" sz="1800" b="1" i="0" dirty="0">
                <a:solidFill>
                  <a:schemeClr val="bg1"/>
                </a:solidFill>
                <a:effectLst/>
                <a:latin typeface="arial" panose="020B0604020202020204" pitchFamily="34" charset="0"/>
              </a:rPr>
              <a:t>complete his degree</a:t>
            </a:r>
            <a:r>
              <a:rPr lang="en-US" sz="1800" b="0" i="0" dirty="0">
                <a:solidFill>
                  <a:schemeClr val="bg1"/>
                </a:solidFill>
                <a:effectLst/>
                <a:latin typeface="arial" panose="020B0604020202020204" pitchFamily="34" charset="0"/>
              </a:rPr>
              <a:t> in 1986. He </a:t>
            </a:r>
            <a:r>
              <a:rPr lang="en-US" sz="1800" b="1" i="0" dirty="0">
                <a:solidFill>
                  <a:schemeClr val="bg1"/>
                </a:solidFill>
                <a:effectLst/>
                <a:latin typeface="arial" panose="020B0604020202020204" pitchFamily="34" charset="0"/>
              </a:rPr>
              <a:t>graduated the</a:t>
            </a:r>
            <a:r>
              <a:rPr lang="en-US" sz="1800" b="0" i="0" dirty="0">
                <a:solidFill>
                  <a:schemeClr val="bg1"/>
                </a:solidFill>
                <a:effectLst/>
                <a:latin typeface="arial" panose="020B0604020202020204" pitchFamily="34" charset="0"/>
              </a:rPr>
              <a:t> same year with a </a:t>
            </a:r>
            <a:r>
              <a:rPr lang="en-US" sz="1800" b="1" i="0" dirty="0">
                <a:solidFill>
                  <a:schemeClr val="bg1"/>
                </a:solidFill>
                <a:effectLst/>
                <a:latin typeface="arial" panose="020B0604020202020204" pitchFamily="34" charset="0"/>
              </a:rPr>
              <a:t>Bachelor</a:t>
            </a:r>
            <a:r>
              <a:rPr lang="en-US" sz="1800" b="0" i="0" dirty="0">
                <a:solidFill>
                  <a:schemeClr val="bg1"/>
                </a:solidFill>
                <a:effectLst/>
                <a:latin typeface="arial" panose="020B0604020202020204" pitchFamily="34" charset="0"/>
              </a:rPr>
              <a:t> of Arts </a:t>
            </a:r>
            <a:r>
              <a:rPr lang="en-US" sz="1800" b="1" i="0" dirty="0">
                <a:solidFill>
                  <a:schemeClr val="bg1"/>
                </a:solidFill>
                <a:effectLst/>
                <a:latin typeface="arial" panose="020B0604020202020204" pitchFamily="34" charset="0"/>
              </a:rPr>
              <a:t>degree</a:t>
            </a:r>
            <a:r>
              <a:rPr lang="en-US" sz="1800" b="0" i="0" dirty="0">
                <a:solidFill>
                  <a:schemeClr val="bg1"/>
                </a:solidFill>
                <a:effectLst/>
                <a:latin typeface="arial" panose="020B0604020202020204" pitchFamily="34" charset="0"/>
              </a:rPr>
              <a:t> in geography.</a:t>
            </a:r>
            <a:endParaRPr lang="en-NZ" sz="1800" dirty="0">
              <a:solidFill>
                <a:schemeClr val="bg1"/>
              </a:solidFill>
            </a:endParaRPr>
          </a:p>
        </p:txBody>
      </p:sp>
      <p:pic>
        <p:nvPicPr>
          <p:cNvPr id="3074" name="Picture 2" descr="Michael Jordan: The greatest GOAT-Bulls stories ever">
            <a:extLst>
              <a:ext uri="{FF2B5EF4-FFF2-40B4-BE49-F238E27FC236}">
                <a16:creationId xmlns:a16="http://schemas.microsoft.com/office/drawing/2014/main" id="{B070EA4C-439A-4900-8D32-A4E095875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81" y="1591551"/>
            <a:ext cx="7070188" cy="39651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9087-F435-4ACC-8ECC-38B374C02110}"/>
              </a:ext>
            </a:extLst>
          </p:cNvPr>
          <p:cNvSpPr>
            <a:spLocks noGrp="1"/>
          </p:cNvSpPr>
          <p:nvPr>
            <p:ph type="title"/>
          </p:nvPr>
        </p:nvSpPr>
        <p:spPr>
          <a:xfrm>
            <a:off x="913775" y="618517"/>
            <a:ext cx="10364451" cy="1295477"/>
          </a:xfrm>
        </p:spPr>
        <p:txBody>
          <a:bodyPr/>
          <a:lstStyle/>
          <a:p>
            <a:r>
              <a:rPr lang="en-US" dirty="0"/>
              <a:t>FAMOUS PEOPLE WHO STUDIED GEOGRAPHY</a:t>
            </a:r>
            <a:endParaRPr lang="en-NZ" dirty="0"/>
          </a:p>
        </p:txBody>
      </p:sp>
      <p:sp>
        <p:nvSpPr>
          <p:cNvPr id="3" name="Text Placeholder 2">
            <a:extLst>
              <a:ext uri="{FF2B5EF4-FFF2-40B4-BE49-F238E27FC236}">
                <a16:creationId xmlns:a16="http://schemas.microsoft.com/office/drawing/2014/main" id="{E1C94895-A88A-4763-BD4B-CDA68CF46C75}"/>
              </a:ext>
            </a:extLst>
          </p:cNvPr>
          <p:cNvSpPr>
            <a:spLocks noGrp="1"/>
          </p:cNvSpPr>
          <p:nvPr>
            <p:ph type="body" idx="1"/>
          </p:nvPr>
        </p:nvSpPr>
        <p:spPr>
          <a:xfrm>
            <a:off x="1434279" y="2214694"/>
            <a:ext cx="4319408" cy="3424107"/>
          </a:xfrm>
          <a:solidFill>
            <a:schemeClr val="tx1"/>
          </a:solidFill>
          <a:scene3d>
            <a:camera prst="perspectiveHeroicExtremeRightFacing"/>
            <a:lightRig rig="threePt" dir="t"/>
          </a:scene3d>
        </p:spPr>
        <p:txBody>
          <a:bodyPr/>
          <a:lstStyle/>
          <a:p>
            <a:r>
              <a:rPr lang="en-US" b="1" i="0" dirty="0">
                <a:solidFill>
                  <a:schemeClr val="bg1"/>
                </a:solidFill>
                <a:effectLst/>
                <a:latin typeface="Georgia" panose="02040502050405020303" pitchFamily="18" charset="0"/>
              </a:rPr>
              <a:t>Rob Andrew</a:t>
            </a:r>
            <a:r>
              <a:rPr lang="en-US" b="0" i="0" dirty="0">
                <a:solidFill>
                  <a:schemeClr val="bg1"/>
                </a:solidFill>
                <a:effectLst/>
                <a:latin typeface="Georgia" panose="02040502050405020303" pitchFamily="18" charset="0"/>
              </a:rPr>
              <a:t> (born 1963) is a former England Rugby Union Player and Professional Rugby Director of the Rugby Football Union who studied geography at Cambridge.</a:t>
            </a:r>
            <a:endParaRPr lang="en-NZ" dirty="0">
              <a:solidFill>
                <a:schemeClr val="bg1"/>
              </a:solidFill>
            </a:endParaRPr>
          </a:p>
        </p:txBody>
      </p:sp>
      <p:pic>
        <p:nvPicPr>
          <p:cNvPr id="5122" name="Picture 2" descr="Rob Andrew slots his record-equalling 12th kick | Rugby Union ...">
            <a:extLst>
              <a:ext uri="{FF2B5EF4-FFF2-40B4-BE49-F238E27FC236}">
                <a16:creationId xmlns:a16="http://schemas.microsoft.com/office/drawing/2014/main" id="{5A78AD25-8AA2-4D50-8CD3-D679BD323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964" y="1913994"/>
            <a:ext cx="3628319" cy="433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46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title"/>
          </p:nvPr>
        </p:nvSpPr>
        <p:spPr>
          <a:xfrm>
            <a:off x="913775" y="618518"/>
            <a:ext cx="10364451" cy="58326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40"/>
              <a:buFont typeface="Twentieth Century"/>
              <a:buNone/>
            </a:pPr>
            <a:r>
              <a:rPr lang="en-NZ" sz="3240"/>
              <a:t>FAMOUS PEOPLE WHO STUDIED GEOGRAPHY</a:t>
            </a:r>
            <a:endParaRPr sz="3240"/>
          </a:p>
        </p:txBody>
      </p:sp>
      <p:sp>
        <p:nvSpPr>
          <p:cNvPr id="268" name="Google Shape;268;p35"/>
          <p:cNvSpPr txBox="1"/>
          <p:nvPr/>
        </p:nvSpPr>
        <p:spPr>
          <a:xfrm>
            <a:off x="6765556" y="5929768"/>
            <a:ext cx="308182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NZ" sz="1800" dirty="0">
                <a:solidFill>
                  <a:schemeClr val="dk1"/>
                </a:solidFill>
                <a:latin typeface="Twentieth Century"/>
                <a:ea typeface="Twentieth Century"/>
                <a:cs typeface="Twentieth Century"/>
                <a:sym typeface="Twentieth Century"/>
              </a:rPr>
              <a:t>Prince William</a:t>
            </a:r>
            <a:endParaRPr sz="1800" dirty="0">
              <a:solidFill>
                <a:schemeClr val="dk1"/>
              </a:solidFill>
              <a:latin typeface="Twentieth Century"/>
              <a:ea typeface="Twentieth Century"/>
              <a:cs typeface="Twentieth Century"/>
              <a:sym typeface="Twentieth Century"/>
            </a:endParaRPr>
          </a:p>
        </p:txBody>
      </p:sp>
      <p:sp>
        <p:nvSpPr>
          <p:cNvPr id="2" name="TextBox 1">
            <a:extLst>
              <a:ext uri="{FF2B5EF4-FFF2-40B4-BE49-F238E27FC236}">
                <a16:creationId xmlns:a16="http://schemas.microsoft.com/office/drawing/2014/main" id="{91B23C6C-97BD-4D1B-882C-A9CC22E0D904}"/>
              </a:ext>
            </a:extLst>
          </p:cNvPr>
          <p:cNvSpPr txBox="1"/>
          <p:nvPr/>
        </p:nvSpPr>
        <p:spPr>
          <a:xfrm>
            <a:off x="365759" y="1997839"/>
            <a:ext cx="3235570" cy="2862322"/>
          </a:xfrm>
          <a:prstGeom prst="rect">
            <a:avLst/>
          </a:prstGeom>
          <a:solidFill>
            <a:schemeClr val="tx1"/>
          </a:solidFill>
          <a:scene3d>
            <a:camera prst="perspectiveRelaxedModerately"/>
            <a:lightRig rig="threePt" dir="t"/>
          </a:scene3d>
        </p:spPr>
        <p:txBody>
          <a:bodyPr wrap="square" rtlCol="0">
            <a:spAutoFit/>
          </a:bodyPr>
          <a:lstStyle/>
          <a:p>
            <a:r>
              <a:rPr lang="en-US" sz="1800" b="1" i="0" dirty="0">
                <a:solidFill>
                  <a:schemeClr val="bg1"/>
                </a:solidFill>
                <a:effectLst/>
                <a:latin typeface="arial" panose="020B0604020202020204" pitchFamily="34" charset="0"/>
              </a:rPr>
              <a:t>The Duke of Cambridge studied at the University of St Andrews, where he initially pursued a degree in art history before changing his main subject to geography in the second year. Prince William graduated with a master of arts, earning a 2:1.</a:t>
            </a:r>
            <a:endParaRPr lang="en-NZ" sz="1800" b="1" dirty="0">
              <a:solidFill>
                <a:schemeClr val="bg1"/>
              </a:solidFill>
            </a:endParaRPr>
          </a:p>
        </p:txBody>
      </p:sp>
      <p:pic>
        <p:nvPicPr>
          <p:cNvPr id="4098" name="Picture 2" descr="Prince William carves his own path as monarch in waiting - CNN">
            <a:extLst>
              <a:ext uri="{FF2B5EF4-FFF2-40B4-BE49-F238E27FC236}">
                <a16:creationId xmlns:a16="http://schemas.microsoft.com/office/drawing/2014/main" id="{D1945B7C-FB48-4A96-AD0C-84905DE0E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779" y="1618517"/>
            <a:ext cx="7429500" cy="4171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Twentieth Century"/>
              <a:buNone/>
            </a:pPr>
            <a:endParaRPr/>
          </a:p>
        </p:txBody>
      </p:sp>
      <p:sp>
        <p:nvSpPr>
          <p:cNvPr id="163" name="Google Shape;163;p20"/>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Autofit/>
          </a:bodyPr>
          <a:lstStyle/>
          <a:p>
            <a:pPr marL="228600" lvl="0" indent="-101600" algn="l" rtl="0">
              <a:lnSpc>
                <a:spcPct val="120000"/>
              </a:lnSpc>
              <a:spcBef>
                <a:spcPts val="0"/>
              </a:spcBef>
              <a:spcAft>
                <a:spcPts val="0"/>
              </a:spcAft>
              <a:buSzPts val="2000"/>
              <a:buNone/>
            </a:pPr>
            <a:endParaRPr/>
          </a:p>
        </p:txBody>
      </p:sp>
      <p:pic>
        <p:nvPicPr>
          <p:cNvPr id="164" name="Google Shape;164;p20" descr="Image result for careers in geography"/>
          <p:cNvPicPr preferRelativeResize="0"/>
          <p:nvPr/>
        </p:nvPicPr>
        <p:blipFill rotWithShape="1">
          <a:blip r:embed="rId3">
            <a:alphaModFix/>
          </a:blip>
          <a:srcRect/>
          <a:stretch/>
        </p:blipFill>
        <p:spPr>
          <a:xfrm>
            <a:off x="744582" y="322151"/>
            <a:ext cx="10904232" cy="5469048"/>
          </a:xfrm>
          <a:prstGeom prst="rect">
            <a:avLst/>
          </a:prstGeom>
          <a:noFill/>
          <a:ln>
            <a:noFill/>
          </a:ln>
        </p:spPr>
      </p:pic>
      <p:sp>
        <p:nvSpPr>
          <p:cNvPr id="165" name="Google Shape;165;p20"/>
          <p:cNvSpPr/>
          <p:nvPr/>
        </p:nvSpPr>
        <p:spPr>
          <a:xfrm>
            <a:off x="306772" y="6087565"/>
            <a:ext cx="1157783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NZ" sz="1800" u="sng">
                <a:solidFill>
                  <a:schemeClr val="hlink"/>
                </a:solidFill>
                <a:latin typeface="Twentieth Century"/>
                <a:ea typeface="Twentieth Century"/>
                <a:cs typeface="Twentieth Century"/>
                <a:sym typeface="Twentieth Century"/>
                <a:hlinkClick r:id="rId4"/>
              </a:rPr>
              <a:t>https://www.youtube.com/watch?v=mUv5kkKVBLw&amp;feature=related</a:t>
            </a:r>
            <a:endParaRPr sz="18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913775" y="618518"/>
            <a:ext cx="10364451" cy="58326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40"/>
              <a:buFont typeface="Twentieth Century"/>
              <a:buNone/>
            </a:pPr>
            <a:r>
              <a:rPr lang="en-NZ" sz="3240"/>
              <a:t>FAMOUS PEOPLE WHO STUDIED GEOGRAPHY</a:t>
            </a:r>
            <a:endParaRPr sz="3240"/>
          </a:p>
        </p:txBody>
      </p:sp>
      <p:sp>
        <p:nvSpPr>
          <p:cNvPr id="275" name="Google Shape;275;p36"/>
          <p:cNvSpPr txBox="1"/>
          <p:nvPr/>
        </p:nvSpPr>
        <p:spPr>
          <a:xfrm>
            <a:off x="1898134" y="5880742"/>
            <a:ext cx="17313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NZ" sz="1800">
                <a:solidFill>
                  <a:schemeClr val="dk1"/>
                </a:solidFill>
                <a:latin typeface="Twentieth Century"/>
                <a:ea typeface="Twentieth Century"/>
                <a:cs typeface="Twentieth Century"/>
                <a:sym typeface="Twentieth Century"/>
              </a:rPr>
              <a:t>Michael Jones</a:t>
            </a:r>
            <a:endParaRPr sz="1800">
              <a:solidFill>
                <a:schemeClr val="dk1"/>
              </a:solidFill>
              <a:latin typeface="Twentieth Century"/>
              <a:ea typeface="Twentieth Century"/>
              <a:cs typeface="Twentieth Century"/>
              <a:sym typeface="Twentieth Century"/>
            </a:endParaRPr>
          </a:p>
        </p:txBody>
      </p:sp>
      <p:pic>
        <p:nvPicPr>
          <p:cNvPr id="276" name="Google Shape;276;p36"/>
          <p:cNvPicPr preferRelativeResize="0">
            <a:picLocks noGrp="1"/>
          </p:cNvPicPr>
          <p:nvPr>
            <p:ph type="body" idx="1"/>
          </p:nvPr>
        </p:nvPicPr>
        <p:blipFill rotWithShape="1">
          <a:blip r:embed="rId3">
            <a:alphaModFix/>
          </a:blip>
          <a:srcRect/>
          <a:stretch/>
        </p:blipFill>
        <p:spPr>
          <a:xfrm>
            <a:off x="211015" y="1606732"/>
            <a:ext cx="7681486" cy="4180114"/>
          </a:xfrm>
          <a:prstGeom prst="rect">
            <a:avLst/>
          </a:prstGeom>
          <a:noFill/>
          <a:ln>
            <a:noFill/>
          </a:ln>
        </p:spPr>
      </p:pic>
      <p:sp>
        <p:nvSpPr>
          <p:cNvPr id="2" name="TextBox 1">
            <a:extLst>
              <a:ext uri="{FF2B5EF4-FFF2-40B4-BE49-F238E27FC236}">
                <a16:creationId xmlns:a16="http://schemas.microsoft.com/office/drawing/2014/main" id="{9D847849-514E-46D6-8425-5E7D60FA77A3}"/>
              </a:ext>
            </a:extLst>
          </p:cNvPr>
          <p:cNvSpPr txBox="1"/>
          <p:nvPr/>
        </p:nvSpPr>
        <p:spPr>
          <a:xfrm>
            <a:off x="8370277" y="910151"/>
            <a:ext cx="3348110" cy="5232202"/>
          </a:xfrm>
          <a:prstGeom prst="rect">
            <a:avLst/>
          </a:prstGeom>
          <a:solidFill>
            <a:schemeClr val="tx1"/>
          </a:solidFill>
          <a:scene3d>
            <a:camera prst="perspectiveRelaxedModerately"/>
            <a:lightRig rig="threePt" dir="t"/>
          </a:scene3d>
        </p:spPr>
        <p:txBody>
          <a:bodyPr wrap="square" rtlCol="0">
            <a:spAutoFit/>
          </a:bodyPr>
          <a:lstStyle/>
          <a:p>
            <a:pPr algn="l"/>
            <a:r>
              <a:rPr lang="en-US" sz="1800" b="1" i="0" dirty="0">
                <a:solidFill>
                  <a:schemeClr val="bg1"/>
                </a:solidFill>
                <a:effectLst/>
                <a:latin typeface="Arial" panose="020B0604020202020204" pitchFamily="34" charset="0"/>
              </a:rPr>
              <a:t>Sir Michael Niko Jones</a:t>
            </a:r>
            <a:r>
              <a:rPr lang="en-US" sz="1800" b="0" i="0" dirty="0">
                <a:solidFill>
                  <a:schemeClr val="bg1"/>
                </a:solidFill>
                <a:effectLst/>
                <a:latin typeface="Arial" panose="020B0604020202020204" pitchFamily="34" charset="0"/>
              </a:rPr>
              <a:t> is a New Zealand former </a:t>
            </a:r>
            <a:r>
              <a:rPr lang="en-US" sz="1800" dirty="0">
                <a:solidFill>
                  <a:schemeClr val="bg1"/>
                </a:solidFill>
                <a:latin typeface="Arial" panose="020B0604020202020204" pitchFamily="34" charset="0"/>
              </a:rPr>
              <a:t>rugby union</a:t>
            </a:r>
            <a:r>
              <a:rPr lang="en-US" sz="1800" b="0" i="0" dirty="0">
                <a:solidFill>
                  <a:schemeClr val="bg1"/>
                </a:solidFill>
                <a:effectLst/>
                <a:latin typeface="Arial" panose="020B0604020202020204" pitchFamily="34" charset="0"/>
              </a:rPr>
              <a:t> player and coach. He was named by </a:t>
            </a:r>
            <a:r>
              <a:rPr lang="en-US" sz="1800" i="1" dirty="0">
                <a:solidFill>
                  <a:schemeClr val="bg1"/>
                </a:solidFill>
                <a:latin typeface="Arial" panose="020B0604020202020204" pitchFamily="34" charset="0"/>
              </a:rPr>
              <a:t>Rugby World</a:t>
            </a:r>
            <a:r>
              <a:rPr lang="en-US" sz="1800" dirty="0">
                <a:solidFill>
                  <a:schemeClr val="bg1"/>
                </a:solidFill>
                <a:latin typeface="Arial" panose="020B0604020202020204" pitchFamily="34" charset="0"/>
              </a:rPr>
              <a:t> </a:t>
            </a:r>
            <a:r>
              <a:rPr lang="en-US" sz="1800" b="0" i="0" dirty="0">
                <a:solidFill>
                  <a:schemeClr val="bg1"/>
                </a:solidFill>
                <a:effectLst/>
                <a:latin typeface="Arial" panose="020B0604020202020204" pitchFamily="34" charset="0"/>
              </a:rPr>
              <a:t>magazine as the third best </a:t>
            </a:r>
            <a:r>
              <a:rPr lang="en-US" sz="1800" dirty="0">
                <a:solidFill>
                  <a:schemeClr val="bg1"/>
                </a:solidFill>
                <a:latin typeface="Arial" panose="020B0604020202020204" pitchFamily="34" charset="0"/>
              </a:rPr>
              <a:t>All Black </a:t>
            </a:r>
            <a:r>
              <a:rPr lang="en-US" sz="1800" b="0" i="0" dirty="0">
                <a:solidFill>
                  <a:schemeClr val="bg1"/>
                </a:solidFill>
                <a:effectLst/>
                <a:latin typeface="Arial" panose="020B0604020202020204" pitchFamily="34" charset="0"/>
              </a:rPr>
              <a:t>of the 20th century after </a:t>
            </a:r>
            <a:r>
              <a:rPr lang="en-US" sz="1800" dirty="0">
                <a:solidFill>
                  <a:schemeClr val="bg1"/>
                </a:solidFill>
                <a:latin typeface="Arial" panose="020B0604020202020204" pitchFamily="34" charset="0"/>
              </a:rPr>
              <a:t>Colin Meads</a:t>
            </a:r>
            <a:r>
              <a:rPr lang="en-US" sz="1800" b="0" i="0" dirty="0">
                <a:solidFill>
                  <a:schemeClr val="bg1"/>
                </a:solidFill>
                <a:effectLst/>
                <a:latin typeface="Arial" panose="020B0604020202020204" pitchFamily="34" charset="0"/>
              </a:rPr>
              <a:t> and </a:t>
            </a:r>
            <a:r>
              <a:rPr lang="en-US" sz="1800" dirty="0">
                <a:solidFill>
                  <a:schemeClr val="bg1"/>
                </a:solidFill>
                <a:latin typeface="Arial" panose="020B0604020202020204" pitchFamily="34" charset="0"/>
              </a:rPr>
              <a:t>Sean Fitzpatrick</a:t>
            </a:r>
            <a:r>
              <a:rPr lang="en-US" sz="1800" b="0" i="0" dirty="0">
                <a:solidFill>
                  <a:schemeClr val="bg1"/>
                </a:solidFill>
                <a:effectLst/>
                <a:latin typeface="Arial" panose="020B0604020202020204" pitchFamily="34" charset="0"/>
              </a:rPr>
              <a:t>. </a:t>
            </a:r>
            <a:r>
              <a:rPr lang="en-US" sz="1800" dirty="0">
                <a:solidFill>
                  <a:schemeClr val="bg1"/>
                </a:solidFill>
                <a:latin typeface="Arial" panose="020B0604020202020204" pitchFamily="34" charset="0"/>
              </a:rPr>
              <a:t>John Hart</a:t>
            </a:r>
            <a:r>
              <a:rPr lang="en-US" sz="1800" b="0" i="0" dirty="0">
                <a:solidFill>
                  <a:schemeClr val="bg1"/>
                </a:solidFill>
                <a:effectLst/>
                <a:latin typeface="Arial" panose="020B0604020202020204" pitchFamily="34" charset="0"/>
              </a:rPr>
              <a:t>, who first selected him for </a:t>
            </a:r>
            <a:r>
              <a:rPr lang="en-US" sz="1800" dirty="0">
                <a:solidFill>
                  <a:schemeClr val="bg1"/>
                </a:solidFill>
                <a:latin typeface="Arial" panose="020B0604020202020204" pitchFamily="34" charset="0"/>
              </a:rPr>
              <a:t>Auckland</a:t>
            </a:r>
            <a:r>
              <a:rPr lang="en-US" sz="1800" b="0" i="0" dirty="0">
                <a:solidFill>
                  <a:schemeClr val="bg1"/>
                </a:solidFill>
                <a:effectLst/>
                <a:latin typeface="Arial" panose="020B0604020202020204" pitchFamily="34" charset="0"/>
              </a:rPr>
              <a:t>, called him "almost the perfect rugby player". Jones graduated from Auckland with three degrees, a Bachelor of Arts, Master of Arts and Bachelor of Planning.</a:t>
            </a:r>
          </a:p>
          <a:p>
            <a:pPr algn="l"/>
            <a:r>
              <a:rPr lang="en-US" sz="1800" b="0" i="0" dirty="0">
                <a:solidFill>
                  <a:schemeClr val="bg1"/>
                </a:solidFill>
                <a:effectLst/>
                <a:latin typeface="Arial" panose="020B0604020202020204" pitchFamily="34" charset="0"/>
              </a:rPr>
              <a:t> </a:t>
            </a:r>
          </a:p>
          <a:p>
            <a:pPr algn="l"/>
            <a:endParaRPr lang="en-US" sz="1800" b="0" i="0" dirty="0">
              <a:solidFill>
                <a:schemeClr val="bg1"/>
              </a:solidFill>
              <a:effectLst/>
              <a:latin typeface="Arial" panose="020B0604020202020204" pitchFamily="34" charset="0"/>
            </a:endParaRPr>
          </a:p>
          <a:p>
            <a:r>
              <a:rPr lang="en-US" dirty="0"/>
              <a:t/>
            </a:r>
            <a:br>
              <a:rPr lang="en-US" dirty="0"/>
            </a:br>
            <a:endParaRPr lang="en-N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Twentieth Century"/>
              <a:buNone/>
            </a:pPr>
            <a:r>
              <a:rPr lang="en-NZ"/>
              <a:t>SO WHAT’S STOPPING YOU?</a:t>
            </a:r>
            <a:endParaRPr/>
          </a:p>
        </p:txBody>
      </p:sp>
      <p:sp>
        <p:nvSpPr>
          <p:cNvPr id="282" name="Google Shape;282;p37"/>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SzPts val="7200"/>
              <a:buNone/>
            </a:pPr>
            <a:r>
              <a:rPr lang="en-NZ" sz="7200" b="1"/>
              <a:t>PICK GEOGRAPHY AND GO PLACES!!!</a:t>
            </a:r>
            <a:endParaRPr sz="7200" b="1"/>
          </a:p>
        </p:txBody>
      </p:sp>
      <p:sp>
        <p:nvSpPr>
          <p:cNvPr id="283" name="Google Shape;283;p37"/>
          <p:cNvSpPr/>
          <p:nvPr/>
        </p:nvSpPr>
        <p:spPr>
          <a:xfrm>
            <a:off x="1509702" y="5843843"/>
            <a:ext cx="520058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NZ" sz="1800" u="sng" dirty="0">
                <a:solidFill>
                  <a:schemeClr val="hlink"/>
                </a:solidFill>
                <a:latin typeface="Twentieth Century"/>
                <a:ea typeface="Twentieth Century"/>
                <a:cs typeface="Twentieth Century"/>
                <a:sym typeface="Twentieth Century"/>
                <a:hlinkClick r:id="rId3"/>
              </a:rPr>
              <a:t>https://www.youtube.com/watch?v=t_a5OLScri0</a:t>
            </a:r>
            <a:endParaRPr sz="1800" dirty="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endParaRPr sz="1800" dirty="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1" descr="Related image"/>
          <p:cNvPicPr preferRelativeResize="0">
            <a:picLocks noGrp="1"/>
          </p:cNvPicPr>
          <p:nvPr>
            <p:ph type="body" idx="1"/>
          </p:nvPr>
        </p:nvPicPr>
        <p:blipFill rotWithShape="1">
          <a:blip r:embed="rId3">
            <a:alphaModFix/>
          </a:blip>
          <a:srcRect/>
          <a:stretch/>
        </p:blipFill>
        <p:spPr>
          <a:xfrm>
            <a:off x="418012" y="331130"/>
            <a:ext cx="5677660" cy="3548538"/>
          </a:xfrm>
          <a:prstGeom prst="rect">
            <a:avLst/>
          </a:prstGeom>
          <a:noFill/>
          <a:ln>
            <a:noFill/>
          </a:ln>
        </p:spPr>
      </p:pic>
      <p:pic>
        <p:nvPicPr>
          <p:cNvPr id="171" name="Google Shape;171;p21" descr="Related image"/>
          <p:cNvPicPr preferRelativeResize="0"/>
          <p:nvPr/>
        </p:nvPicPr>
        <p:blipFill rotWithShape="1">
          <a:blip r:embed="rId4">
            <a:alphaModFix/>
          </a:blip>
          <a:srcRect/>
          <a:stretch/>
        </p:blipFill>
        <p:spPr>
          <a:xfrm>
            <a:off x="6505303" y="331130"/>
            <a:ext cx="4663077" cy="3103226"/>
          </a:xfrm>
          <a:prstGeom prst="rect">
            <a:avLst/>
          </a:prstGeom>
          <a:noFill/>
          <a:ln>
            <a:noFill/>
          </a:ln>
        </p:spPr>
      </p:pic>
      <p:pic>
        <p:nvPicPr>
          <p:cNvPr id="172" name="Google Shape;172;p21" descr="Related image"/>
          <p:cNvPicPr preferRelativeResize="0"/>
          <p:nvPr/>
        </p:nvPicPr>
        <p:blipFill rotWithShape="1">
          <a:blip r:embed="rId5">
            <a:alphaModFix/>
          </a:blip>
          <a:srcRect/>
          <a:stretch/>
        </p:blipFill>
        <p:spPr>
          <a:xfrm>
            <a:off x="6230574" y="3613127"/>
            <a:ext cx="5212534" cy="2652689"/>
          </a:xfrm>
          <a:prstGeom prst="rect">
            <a:avLst/>
          </a:prstGeom>
          <a:noFill/>
          <a:ln>
            <a:noFill/>
          </a:ln>
        </p:spPr>
      </p:pic>
      <p:pic>
        <p:nvPicPr>
          <p:cNvPr id="173" name="Google Shape;173;p21" descr="Image result for careers in geography"/>
          <p:cNvPicPr preferRelativeResize="0"/>
          <p:nvPr/>
        </p:nvPicPr>
        <p:blipFill rotWithShape="1">
          <a:blip r:embed="rId6">
            <a:alphaModFix/>
          </a:blip>
          <a:srcRect/>
          <a:stretch/>
        </p:blipFill>
        <p:spPr>
          <a:xfrm>
            <a:off x="1018903" y="3981202"/>
            <a:ext cx="4082070" cy="27069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2" descr="Top Universities in New Zealand 2016-2017 main image"/>
          <p:cNvPicPr preferRelativeResize="0"/>
          <p:nvPr/>
        </p:nvPicPr>
        <p:blipFill rotWithShape="1">
          <a:blip r:embed="rId3">
            <a:alphaModFix/>
          </a:blip>
          <a:srcRect/>
          <a:stretch/>
        </p:blipFill>
        <p:spPr>
          <a:xfrm>
            <a:off x="248194" y="441716"/>
            <a:ext cx="5360314" cy="2488717"/>
          </a:xfrm>
          <a:prstGeom prst="rect">
            <a:avLst/>
          </a:prstGeom>
          <a:noFill/>
          <a:ln>
            <a:noFill/>
          </a:ln>
        </p:spPr>
      </p:pic>
      <p:pic>
        <p:nvPicPr>
          <p:cNvPr id="179" name="Google Shape;179;p22" descr="Related image"/>
          <p:cNvPicPr preferRelativeResize="0"/>
          <p:nvPr/>
        </p:nvPicPr>
        <p:blipFill rotWithShape="1">
          <a:blip r:embed="rId4">
            <a:alphaModFix/>
          </a:blip>
          <a:srcRect/>
          <a:stretch/>
        </p:blipFill>
        <p:spPr>
          <a:xfrm>
            <a:off x="248194" y="3295481"/>
            <a:ext cx="5609119" cy="3144507"/>
          </a:xfrm>
          <a:prstGeom prst="rect">
            <a:avLst/>
          </a:prstGeom>
          <a:noFill/>
          <a:ln>
            <a:noFill/>
          </a:ln>
        </p:spPr>
      </p:pic>
      <p:pic>
        <p:nvPicPr>
          <p:cNvPr id="180" name="Google Shape;180;p22" descr="Image result for world population growth"/>
          <p:cNvPicPr preferRelativeResize="0"/>
          <p:nvPr/>
        </p:nvPicPr>
        <p:blipFill rotWithShape="1">
          <a:blip r:embed="rId5">
            <a:alphaModFix/>
          </a:blip>
          <a:srcRect/>
          <a:stretch/>
        </p:blipFill>
        <p:spPr>
          <a:xfrm>
            <a:off x="6596743" y="3681801"/>
            <a:ext cx="4655462" cy="2954131"/>
          </a:xfrm>
          <a:prstGeom prst="rect">
            <a:avLst/>
          </a:prstGeom>
          <a:noFill/>
          <a:ln>
            <a:noFill/>
          </a:ln>
        </p:spPr>
      </p:pic>
      <p:pic>
        <p:nvPicPr>
          <p:cNvPr id="181" name="Google Shape;181;p22" descr="Related image"/>
          <p:cNvPicPr preferRelativeResize="0"/>
          <p:nvPr/>
        </p:nvPicPr>
        <p:blipFill rotWithShape="1">
          <a:blip r:embed="rId6">
            <a:alphaModFix/>
          </a:blip>
          <a:srcRect/>
          <a:stretch/>
        </p:blipFill>
        <p:spPr>
          <a:xfrm>
            <a:off x="5984699" y="533156"/>
            <a:ext cx="5267506" cy="3055153"/>
          </a:xfrm>
          <a:prstGeom prst="rect">
            <a:avLst/>
          </a:prstGeom>
          <a:noFill/>
          <a:ln>
            <a:noFill/>
          </a:ln>
        </p:spPr>
      </p:pic>
      <p:sp>
        <p:nvSpPr>
          <p:cNvPr id="182" name="Google Shape;182;p22"/>
          <p:cNvSpPr txBox="1"/>
          <p:nvPr/>
        </p:nvSpPr>
        <p:spPr>
          <a:xfrm>
            <a:off x="6596743" y="254998"/>
            <a:ext cx="38927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NZ" sz="1800">
                <a:solidFill>
                  <a:schemeClr val="dk1"/>
                </a:solidFill>
                <a:latin typeface="Twentieth Century"/>
                <a:ea typeface="Twentieth Century"/>
                <a:cs typeface="Twentieth Century"/>
                <a:sym typeface="Twentieth Century"/>
              </a:rPr>
              <a:t>CHRISTCHURCH EARTHQUAKE REBUILD</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6578556-8D17-4DDD-B03E-A71495E296C2}"/>
              </a:ext>
            </a:extLst>
          </p:cNvPr>
          <p:cNvSpPr>
            <a:spLocks noGrp="1"/>
          </p:cNvSpPr>
          <p:nvPr>
            <p:ph type="title"/>
          </p:nvPr>
        </p:nvSpPr>
        <p:spPr>
          <a:xfrm>
            <a:off x="913784" y="4880216"/>
            <a:ext cx="10364432" cy="811610"/>
          </a:xfrm>
        </p:spPr>
        <p:txBody>
          <a:bodyPr/>
          <a:lstStyle/>
          <a:p>
            <a:r>
              <a:rPr lang="en-US" dirty="0"/>
              <a:t>SUSTAINABILITY</a:t>
            </a:r>
          </a:p>
        </p:txBody>
      </p:sp>
      <p:pic>
        <p:nvPicPr>
          <p:cNvPr id="1026" name="Picture 2" descr="Environmental Sustainability – AND YOU - Akuna Services">
            <a:extLst>
              <a:ext uri="{FF2B5EF4-FFF2-40B4-BE49-F238E27FC236}">
                <a16:creationId xmlns:a16="http://schemas.microsoft.com/office/drawing/2014/main" id="{D7730F34-F4AC-4F31-AAB5-77F0D5E6F8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986" r="-1" b="27841"/>
          <a:stretch/>
        </p:blipFill>
        <p:spPr bwMode="auto">
          <a:xfrm>
            <a:off x="570698" y="867073"/>
            <a:ext cx="10978477" cy="3592385"/>
          </a:xfrm>
          <a:prstGeom prst="roundRect">
            <a:avLst>
              <a:gd name="adj" fmla="val 4944"/>
            </a:avLst>
          </a:prstGeom>
          <a:solidFill>
            <a:srgbClr val="FFFFFF"/>
          </a:solidFill>
          <a:ln w="82550" cap="sq" cmpd="sng">
            <a:solidFill>
              <a:srgbClr val="C0D3E4"/>
            </a:solidFill>
            <a:prstDash val="solid"/>
            <a:miter lim="800000"/>
            <a:headEnd type="none" w="sm" len="sm"/>
            <a:tailEnd type="none" w="sm" len="sm"/>
          </a:ln>
        </p:spPr>
      </p:pic>
      <p:sp>
        <p:nvSpPr>
          <p:cNvPr id="2" name="Google Shape;188;p23">
            <a:extLst>
              <a:ext uri="{FF2B5EF4-FFF2-40B4-BE49-F238E27FC236}">
                <a16:creationId xmlns:a16="http://schemas.microsoft.com/office/drawing/2014/main" id="{2E8308AF-A6DB-4326-956C-185B34A9FD33}"/>
              </a:ext>
            </a:extLst>
          </p:cNvPr>
          <p:cNvSpPr/>
          <p:nvPr/>
        </p:nvSpPr>
        <p:spPr>
          <a:xfrm>
            <a:off x="200296" y="6061166"/>
            <a:ext cx="1162158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NZ" sz="1800" u="sng" dirty="0">
                <a:solidFill>
                  <a:schemeClr val="hlink"/>
                </a:solidFill>
                <a:latin typeface="Twentieth Century"/>
                <a:ea typeface="Twentieth Century"/>
                <a:cs typeface="Twentieth Century"/>
                <a:sym typeface="Twentieth Century"/>
                <a:hlinkClick r:id="rId3"/>
              </a:rPr>
              <a:t>https://www.youtube.com/watch?gl=US&amp;feature=related&amp;hl=uk&amp;v=JyhSHDGg-cw</a:t>
            </a:r>
            <a:endParaRPr sz="1800" dirty="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endParaRPr sz="1800" dirty="0">
              <a:solidFill>
                <a:schemeClr val="dk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97904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7F896AA-E9BC-46BE-9A6C-1F2E2B2C4BC8}"/>
              </a:ext>
            </a:extLst>
          </p:cNvPr>
          <p:cNvSpPr>
            <a:spLocks noGrp="1"/>
          </p:cNvSpPr>
          <p:nvPr>
            <p:ph type="title"/>
          </p:nvPr>
        </p:nvSpPr>
        <p:spPr>
          <a:xfrm>
            <a:off x="913774" y="337164"/>
            <a:ext cx="10364451" cy="985200"/>
          </a:xfrm>
        </p:spPr>
        <p:txBody>
          <a:bodyPr/>
          <a:lstStyle/>
          <a:p>
            <a:r>
              <a:rPr lang="en-US" dirty="0"/>
              <a:t>GEOGRAPHIC INFORMATION SYSTEMS (GIS)</a:t>
            </a:r>
          </a:p>
        </p:txBody>
      </p:sp>
      <p:pic>
        <p:nvPicPr>
          <p:cNvPr id="5" name="Picture 4">
            <a:extLst>
              <a:ext uri="{FF2B5EF4-FFF2-40B4-BE49-F238E27FC236}">
                <a16:creationId xmlns:a16="http://schemas.microsoft.com/office/drawing/2014/main" id="{260A2BFC-8213-44DF-9591-1E2920C29DD4}"/>
              </a:ext>
            </a:extLst>
          </p:cNvPr>
          <p:cNvPicPr>
            <a:picLocks noChangeAspect="1"/>
          </p:cNvPicPr>
          <p:nvPr/>
        </p:nvPicPr>
        <p:blipFill>
          <a:blip r:embed="rId2"/>
          <a:stretch>
            <a:fillRect/>
          </a:stretch>
        </p:blipFill>
        <p:spPr>
          <a:xfrm>
            <a:off x="295422" y="1521150"/>
            <a:ext cx="5011924" cy="4429484"/>
          </a:xfrm>
          <a:prstGeom prst="rect">
            <a:avLst/>
          </a:prstGeom>
        </p:spPr>
      </p:pic>
      <p:pic>
        <p:nvPicPr>
          <p:cNvPr id="2050" name="Picture 2" descr="What is GIS? | Lafayette County, Wisconsin">
            <a:extLst>
              <a:ext uri="{FF2B5EF4-FFF2-40B4-BE49-F238E27FC236}">
                <a16:creationId xmlns:a16="http://schemas.microsoft.com/office/drawing/2014/main" id="{8D9DAEF9-A97B-4CEC-86BB-B1FFEA158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402" y="1521150"/>
            <a:ext cx="26670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wen Powell - maps and terrain models - BlenderNation">
            <a:extLst>
              <a:ext uri="{FF2B5EF4-FFF2-40B4-BE49-F238E27FC236}">
                <a16:creationId xmlns:a16="http://schemas.microsoft.com/office/drawing/2014/main" id="{637F3CE8-369F-46AB-887C-168A041FE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853" y="2640049"/>
            <a:ext cx="4441606" cy="269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27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3" descr="Image result for careers in geography"/>
          <p:cNvPicPr preferRelativeResize="0">
            <a:picLocks noGrp="1"/>
          </p:cNvPicPr>
          <p:nvPr>
            <p:ph type="body" idx="1"/>
          </p:nvPr>
        </p:nvPicPr>
        <p:blipFill rotWithShape="1">
          <a:blip r:embed="rId3">
            <a:alphaModFix/>
          </a:blip>
          <a:srcRect/>
          <a:stretch/>
        </p:blipFill>
        <p:spPr>
          <a:xfrm>
            <a:off x="478686" y="150503"/>
            <a:ext cx="7886518" cy="5914889"/>
          </a:xfrm>
          <a:prstGeom prst="rect">
            <a:avLst/>
          </a:prstGeom>
          <a:noFill/>
          <a:ln>
            <a:noFill/>
          </a:ln>
        </p:spPr>
      </p:pic>
      <p:sp>
        <p:nvSpPr>
          <p:cNvPr id="5" name="TextBox 4">
            <a:extLst>
              <a:ext uri="{FF2B5EF4-FFF2-40B4-BE49-F238E27FC236}">
                <a16:creationId xmlns:a16="http://schemas.microsoft.com/office/drawing/2014/main" id="{1D698A4D-9E83-4599-9AA5-47956CEEB035}"/>
              </a:ext>
            </a:extLst>
          </p:cNvPr>
          <p:cNvSpPr txBox="1"/>
          <p:nvPr/>
        </p:nvSpPr>
        <p:spPr>
          <a:xfrm>
            <a:off x="8313957" y="792608"/>
            <a:ext cx="3248080" cy="4708981"/>
          </a:xfrm>
          <a:prstGeom prst="rect">
            <a:avLst/>
          </a:prstGeom>
          <a:solidFill>
            <a:schemeClr val="tx1"/>
          </a:solidFill>
          <a:scene3d>
            <a:camera prst="perspectiveHeroicExtremeLeftFacing"/>
            <a:lightRig rig="threePt" dir="t"/>
          </a:scene3d>
        </p:spPr>
        <p:txBody>
          <a:bodyPr wrap="square">
            <a:spAutoFit/>
          </a:bodyPr>
          <a:lstStyle/>
          <a:p>
            <a:r>
              <a:rPr lang="en-US" sz="2000" b="0" i="0" dirty="0">
                <a:solidFill>
                  <a:schemeClr val="bg1"/>
                </a:solidFill>
                <a:effectLst/>
                <a:latin typeface="arial" panose="020B0604020202020204" pitchFamily="34" charset="0"/>
              </a:rPr>
              <a:t>Geographers earned a median salary of </a:t>
            </a:r>
            <a:r>
              <a:rPr lang="en-US" sz="2000" b="1" i="0" dirty="0">
                <a:solidFill>
                  <a:schemeClr val="bg1"/>
                </a:solidFill>
                <a:effectLst/>
                <a:latin typeface="arial" panose="020B0604020202020204" pitchFamily="34" charset="0"/>
              </a:rPr>
              <a:t>$80,300</a:t>
            </a:r>
            <a:r>
              <a:rPr lang="en-US" sz="2000" b="0" i="0" dirty="0">
                <a:solidFill>
                  <a:schemeClr val="bg1"/>
                </a:solidFill>
                <a:effectLst/>
                <a:latin typeface="arial" panose="020B0604020202020204" pitchFamily="34" charset="0"/>
              </a:rPr>
              <a:t> per year in 2018, according to the BLS. They may concentrate on researching Earth and it's geographic features (known as physical geography) or focus on researching cultural groups and issues related to mankind's relationship with Earth (known as human geography).Jan 30, 2020</a:t>
            </a:r>
            <a:endParaRPr lang="en-NZ" sz="20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4" descr="Image result for careers in geography"/>
          <p:cNvPicPr preferRelativeResize="0">
            <a:picLocks noGrp="1"/>
          </p:cNvPicPr>
          <p:nvPr>
            <p:ph type="body" idx="1"/>
          </p:nvPr>
        </p:nvPicPr>
        <p:blipFill rotWithShape="1">
          <a:blip r:embed="rId3">
            <a:alphaModFix/>
          </a:blip>
          <a:srcRect/>
          <a:stretch/>
        </p:blipFill>
        <p:spPr>
          <a:xfrm>
            <a:off x="772836" y="701141"/>
            <a:ext cx="10620203" cy="4680756"/>
          </a:xfrm>
          <a:prstGeom prst="rect">
            <a:avLst/>
          </a:prstGeom>
          <a:noFill/>
          <a:ln>
            <a:noFill/>
          </a:ln>
        </p:spPr>
      </p:pic>
      <p:sp>
        <p:nvSpPr>
          <p:cNvPr id="2" name="Google Shape;157;p19">
            <a:extLst>
              <a:ext uri="{FF2B5EF4-FFF2-40B4-BE49-F238E27FC236}">
                <a16:creationId xmlns:a16="http://schemas.microsoft.com/office/drawing/2014/main" id="{241364A3-55F7-4B13-BCAC-7CB753AE389C}"/>
              </a:ext>
            </a:extLst>
          </p:cNvPr>
          <p:cNvSpPr/>
          <p:nvPr/>
        </p:nvSpPr>
        <p:spPr>
          <a:xfrm>
            <a:off x="772836" y="6021363"/>
            <a:ext cx="723246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NZ" sz="1800" b="0" i="0" u="sng" strike="noStrike" cap="none" dirty="0">
                <a:solidFill>
                  <a:schemeClr val="hlink"/>
                </a:solidFill>
                <a:latin typeface="Twentieth Century"/>
                <a:ea typeface="Twentieth Century"/>
                <a:cs typeface="Twentieth Century"/>
                <a:sym typeface="Twentieth Century"/>
                <a:hlinkClick r:id="rId4"/>
              </a:rPr>
              <a:t>http://www.youtube.com/watch?gl=US&amp;hl=uk&amp;v=dDk06h7Abbw</a:t>
            </a:r>
            <a:endParaRPr sz="1800" dirty="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endParaRPr sz="1800" dirty="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5" descr="Image result for careers in geography"/>
          <p:cNvPicPr preferRelativeResize="0">
            <a:picLocks noGrp="1"/>
          </p:cNvPicPr>
          <p:nvPr>
            <p:ph type="body" idx="1"/>
          </p:nvPr>
        </p:nvPicPr>
        <p:blipFill rotWithShape="1">
          <a:blip r:embed="rId3">
            <a:alphaModFix/>
          </a:blip>
          <a:srcRect/>
          <a:stretch/>
        </p:blipFill>
        <p:spPr>
          <a:xfrm>
            <a:off x="1425153" y="228674"/>
            <a:ext cx="8703585" cy="5271794"/>
          </a:xfrm>
          <a:prstGeom prst="rect">
            <a:avLst/>
          </a:prstGeom>
          <a:noFill/>
          <a:ln>
            <a:noFill/>
          </a:ln>
        </p:spPr>
      </p:pic>
      <p:sp>
        <p:nvSpPr>
          <p:cNvPr id="4" name="TextBox 3">
            <a:extLst>
              <a:ext uri="{FF2B5EF4-FFF2-40B4-BE49-F238E27FC236}">
                <a16:creationId xmlns:a16="http://schemas.microsoft.com/office/drawing/2014/main" id="{1095FF11-CA28-4C7B-BBDC-F4A0CEAB313E}"/>
              </a:ext>
            </a:extLst>
          </p:cNvPr>
          <p:cNvSpPr txBox="1"/>
          <p:nvPr/>
        </p:nvSpPr>
        <p:spPr>
          <a:xfrm>
            <a:off x="1318846" y="5951491"/>
            <a:ext cx="6098344" cy="523220"/>
          </a:xfrm>
          <a:prstGeom prst="rect">
            <a:avLst/>
          </a:prstGeom>
          <a:noFill/>
        </p:spPr>
        <p:txBody>
          <a:bodyPr wrap="square">
            <a:spAutoFit/>
          </a:bodyPr>
          <a:lstStyle/>
          <a:p>
            <a:r>
              <a:rPr lang="en-NZ" dirty="0">
                <a:hlinkClick r:id="rId4"/>
              </a:rPr>
              <a:t>https://www.youtube.com/watch?v=6Mj8MTWZX4M</a:t>
            </a:r>
            <a:endParaRPr lang="en-NZ" dirty="0"/>
          </a:p>
          <a:p>
            <a:endParaRPr lang="en-NZ" dirty="0"/>
          </a:p>
        </p:txBody>
      </p:sp>
    </p:spTree>
  </p:cSld>
  <p:clrMapOvr>
    <a:masterClrMapping/>
  </p:clrMapOvr>
</p:sld>
</file>

<file path=ppt/theme/theme1.xml><?xml version="1.0" encoding="utf-8"?>
<a:theme xmlns:a="http://schemas.openxmlformats.org/drawingml/2006/main" name="Droplet">
  <a:themeElements>
    <a:clrScheme name="Droplet">
      <a:dk1>
        <a:srgbClr val="000000"/>
      </a:dk1>
      <a:lt1>
        <a:srgbClr val="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382</Words>
  <Application>Microsoft Office PowerPoint</Application>
  <PresentationFormat>Widescreen</PresentationFormat>
  <Paragraphs>28</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vt:lpstr>
      <vt:lpstr>Georgia</vt:lpstr>
      <vt:lpstr>Twentieth Century</vt:lpstr>
      <vt:lpstr>Droplet</vt:lpstr>
      <vt:lpstr>WHY TAKE GEOGRAPHY?</vt:lpstr>
      <vt:lpstr>PowerPoint Presentation</vt:lpstr>
      <vt:lpstr>PowerPoint Presentation</vt:lpstr>
      <vt:lpstr>PowerPoint Presentation</vt:lpstr>
      <vt:lpstr>SUSTAINABILITY</vt:lpstr>
      <vt:lpstr>GEOGRAPHIC INFORMATION SYSTEMS (GIS)</vt:lpstr>
      <vt:lpstr>PowerPoint Presentation</vt:lpstr>
      <vt:lpstr>PowerPoint Presentation</vt:lpstr>
      <vt:lpstr>PowerPoint Presentation</vt:lpstr>
      <vt:lpstr>PowerPoint Presentation</vt:lpstr>
      <vt:lpstr>GEOGRAPHERS AT WORK</vt:lpstr>
      <vt:lpstr>GEOGRAPHERS AT WORK</vt:lpstr>
      <vt:lpstr>PowerPoint Presentation</vt:lpstr>
      <vt:lpstr>PowerPoint Presentation</vt:lpstr>
      <vt:lpstr>PowerPoint Presentation</vt:lpstr>
      <vt:lpstr>PowerPoint Presentation</vt:lpstr>
      <vt:lpstr>FAMOUS PEOPLE WHO STUDIED GEOGRAPHY</vt:lpstr>
      <vt:lpstr>FAMOUS PEOPLE WHO STUDIED GEOGRAPHY</vt:lpstr>
      <vt:lpstr>FAMOUS PEOPLE WHO STUDIED GEOGRAPHY</vt:lpstr>
      <vt:lpstr>FAMOUS PEOPLE WHO STUDIED GEOGRAPHY</vt:lpstr>
      <vt:lpstr>SO WHAT’S STOPPING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TAKE GEOGRAPHY?</dc:title>
  <dc:creator>Todd Gunning</dc:creator>
  <cp:lastModifiedBy>Hugh Drake</cp:lastModifiedBy>
  <cp:revision>10</cp:revision>
  <dcterms:created xsi:type="dcterms:W3CDTF">2020-07-12T21:01:07Z</dcterms:created>
  <dcterms:modified xsi:type="dcterms:W3CDTF">2020-07-21T22:20:51Z</dcterms:modified>
</cp:coreProperties>
</file>